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81" r:id="rId3"/>
    <p:sldId id="378" r:id="rId4"/>
    <p:sldId id="383" r:id="rId5"/>
    <p:sldId id="344" r:id="rId6"/>
    <p:sldId id="348" r:id="rId7"/>
    <p:sldId id="262" r:id="rId8"/>
    <p:sldId id="263" r:id="rId9"/>
    <p:sldId id="260" r:id="rId10"/>
    <p:sldId id="261" r:id="rId11"/>
    <p:sldId id="258" r:id="rId12"/>
    <p:sldId id="257" r:id="rId13"/>
    <p:sldId id="382" r:id="rId14"/>
    <p:sldId id="264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045"/>
    <a:srgbClr val="45485F"/>
    <a:srgbClr val="3F425A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33DD-4196-4194-99C3-89982BB312F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BD787-E43B-4938-AB38-A382CC7D4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7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59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707C4-8989-4E9A-9625-DE9C9CF8A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46609A-6635-4834-BD06-12A4FC01B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73912B-698B-4A36-842C-FE4C4BEE6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FA0-D7AA-4C7A-894C-8BDEA5FCFF1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B988CD-04AC-4C24-9B4D-70BDBD61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549F04-9C8D-4075-8634-F9FF374E5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837F-E0BC-419A-B2B2-28368F81B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1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D2820-D247-4965-9149-7D71F19CF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A930F9-B870-408A-8A54-B51B2B548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8D6CF-1E36-4838-BBAB-1B1FE4C5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FA0-D7AA-4C7A-894C-8BDEA5FCFF1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914E26-C02E-40ED-9366-CBEC0B3A7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2CEC4E-4FCE-4F6F-B9B4-99B1470EF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837F-E0BC-419A-B2B2-28368F81B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25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AB212C-1FEC-4821-8C7F-6486E828C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240D84-BBCF-4D7D-B52C-206545F4B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A283B-6E05-4016-AF4F-151DA7F8D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FA0-D7AA-4C7A-894C-8BDEA5FCFF1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EBE2D-C05E-430C-8EE7-F8F142311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F5B112-DA4D-4E26-98DD-7CF43283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837F-E0BC-419A-B2B2-28368F81B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284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03386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77F86-6356-4C84-80F8-528CE423A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52CC89-6C5C-459C-9109-4F75997CA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0B2728-D3CB-4EB7-B6F5-BC30AD3CE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FA0-D7AA-4C7A-894C-8BDEA5FCFF1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E04C8-FC49-4CA0-B237-5F7430144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CF8BD-42D8-4A0C-A481-5DDBF667A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837F-E0BC-419A-B2B2-28368F81B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12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C1740-BFDD-4876-9954-3C2F52276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3CDE08-708F-4716-8043-91306663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95BF65-773A-4A94-8C8B-7A7687C1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FA0-D7AA-4C7A-894C-8BDEA5FCFF1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3AF9B2-5C88-4137-85F1-D205F23E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83849A-9567-45B4-BCE1-D0EBFEF9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837F-E0BC-419A-B2B2-28368F81B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73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44349-F566-4019-8145-58C158EAD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FE00F2-1121-4724-989F-24C50FC65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4012D8-63AC-4424-9ED6-C3893BD6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89AB9-8D8C-4DB6-8AA0-2ED60CA85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FA0-D7AA-4C7A-894C-8BDEA5FCFF1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9A6396-E4C0-45C1-B80F-33A7CA31A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F58123-6610-41FE-B5BB-285E6BB5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837F-E0BC-419A-B2B2-28368F81B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60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86CF4-717A-47FA-AAB0-AC546768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7F6799-B9E0-4F32-B67C-9F42BDD0E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488DC8-B9E3-45CD-9686-D8112A31C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7388E5-3F17-424A-9812-FADBFCC0C6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F831F2-2860-4480-BDDA-C5CE28842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708B51-439F-4531-BEC1-4D80E25B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FA0-D7AA-4C7A-894C-8BDEA5FCFF1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ADDDF2-403A-4B82-A7F7-FBF4F30F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06E711-38DF-43AE-903F-E5A1F1F4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837F-E0BC-419A-B2B2-28368F81B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9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E4B2C-E1D1-45E1-9960-9DFCA46E1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65E1F7-7A57-41BD-A272-E4D7C0DB1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FA0-D7AA-4C7A-894C-8BDEA5FCFF1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63270E-3E0A-40AF-902D-161599093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CEFBBB-9C0D-4F35-BAB6-4FC313D0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837F-E0BC-419A-B2B2-28368F81B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2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048A7-06A8-4813-9E72-5BC7A4890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FA0-D7AA-4C7A-894C-8BDEA5FCFF1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72270AE-CDB3-4074-950B-8FD821BC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330C01-7155-41A3-8877-75B7EC67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837F-E0BC-419A-B2B2-28368F81B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1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E93EA-4088-4EF5-8C0D-3D5DBEB18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0FCBB6-D7C1-4C75-B859-344D8A040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DD4A0E-9F69-4B51-AFB3-0F37506AF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A16C3D-8655-459E-A687-4322F5F0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FA0-D7AA-4C7A-894C-8BDEA5FCFF1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342D55-7A1C-40CB-BC8C-6F30232ED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DDD550-9E39-4101-B7C1-7A57131F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837F-E0BC-419A-B2B2-28368F81B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04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523E7-C3E2-4136-A92C-B49912206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A5A6CA-59B6-4F14-8D2E-CB97DF0C8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E908BC-1E96-417A-B0AF-DDBE48500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960772-DBF2-4DC4-AEA9-769DDC06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DFA0-D7AA-4C7A-894C-8BDEA5FCFF1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C6FE1F-80CF-493B-B56A-4C0529D4E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67449B-5FA7-49AE-90FB-A2668313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837F-E0BC-419A-B2B2-28368F81B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51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8220F-8B38-497A-BD8E-6B729ED1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47A798-A540-4B2E-9438-6D8B7EF2F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B125A-6227-4669-AD35-4DF1AA92A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3DFA0-D7AA-4C7A-894C-8BDEA5FCFF1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8608F2-CB27-4DEB-A4C3-4CE0F16E0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E26645-EDF0-4ED0-8AE8-7304B0208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8837F-E0BC-419A-B2B2-28368F81B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9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nppmpr.ru/%d1%82%d1%8c%d1%8e%d1%82%d0%be%d1%80%d1%8b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hyperlink" Target="http://iro95api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hyperlink" Target="http://tallam.ru/auth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mailto:cnppm-irochr@mail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rive.google.com/file/d/1MlhpWR-6W1z0Iz6yTYfZt95liK6lofMz/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drive.google.com/file/d/1Ki8OkVJ-Q-4clvmWsogfIgp2HqWt8-h6/view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nppmpr.ru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2.png"/><Relationship Id="rId7" Type="http://schemas.openxmlformats.org/officeDocument/2006/relationships/image" Target="../media/image20.gif"/><Relationship Id="rId2" Type="http://schemas.openxmlformats.org/officeDocument/2006/relationships/hyperlink" Target="https://drive.google.com/file/d/1MlhpWR-6W1z0Iz6yTYfZt95liK6lofMz/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drive.google.com/file/d/1Ki8OkVJ-Q-4clvmWsogfIgp2HqWt8-h6/view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cnppmpr.ru/%d1%82%d1%8c%d1%8e%d1%82%d0%be%d1%80%d1%8b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apkpro.ru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fms.apkpro.r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8B375A-BC8B-4826-BE29-A8FD296EE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351" y="-147639"/>
            <a:ext cx="5986711" cy="1596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3F095D-DD03-4408-B8BD-49865E4E3D9E}"/>
              </a:ext>
            </a:extLst>
          </p:cNvPr>
          <p:cNvSpPr txBox="1"/>
          <p:nvPr/>
        </p:nvSpPr>
        <p:spPr>
          <a:xfrm>
            <a:off x="443285" y="3840805"/>
            <a:ext cx="10058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3F425A"/>
                </a:solidFill>
                <a:latin typeface="Arial Narrow" panose="020B0606020202030204" pitchFamily="34" charset="0"/>
                <a:ea typeface="Yu Gothic UI Semibold" panose="020B0700000000000000" pitchFamily="34" charset="-128"/>
              </a:rPr>
              <a:t>МАРАФОН</a:t>
            </a:r>
            <a:r>
              <a:rPr lang="ru-RU" sz="6000" dirty="0">
                <a:solidFill>
                  <a:srgbClr val="EA5045"/>
                </a:solidFill>
                <a:latin typeface="Arial Narrow" panose="020B0606020202030204" pitchFamily="34" charset="0"/>
                <a:ea typeface="Yu Gothic UI Semibold" panose="020B0700000000000000" pitchFamily="34" charset="-128"/>
              </a:rPr>
              <a:t> </a:t>
            </a:r>
          </a:p>
          <a:p>
            <a:r>
              <a:rPr lang="ru-RU" sz="2400" dirty="0">
                <a:solidFill>
                  <a:srgbClr val="EA5045"/>
                </a:solidFill>
                <a:latin typeface="Arial Narrow" panose="020B0606020202030204" pitchFamily="34" charset="0"/>
                <a:ea typeface="Yu Gothic UI Semibold" panose="020B0700000000000000" pitchFamily="34" charset="-128"/>
              </a:rPr>
              <a:t>«Знакомьтесь: наши региональные методисты!»</a:t>
            </a:r>
          </a:p>
        </p:txBody>
      </p:sp>
    </p:spTree>
    <p:extLst>
      <p:ext uri="{BB962C8B-B14F-4D97-AF65-F5344CB8AC3E}">
        <p14:creationId xmlns:p14="http://schemas.microsoft.com/office/powerpoint/2010/main" val="309163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489919E-26FF-434D-87D1-94DDEAAE4472}"/>
              </a:ext>
            </a:extLst>
          </p:cNvPr>
          <p:cNvSpPr/>
          <p:nvPr/>
        </p:nvSpPr>
        <p:spPr>
          <a:xfrm>
            <a:off x="267106" y="225243"/>
            <a:ext cx="11779000" cy="756093"/>
          </a:xfrm>
          <a:prstGeom prst="rect">
            <a:avLst/>
          </a:prstGeom>
          <a:solidFill>
            <a:srgbClr val="3F425A"/>
          </a:solidFill>
          <a:ln w="19050"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EA5045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2F5033-5903-445C-A774-90F3A4463C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1896"/>
            <a:ext cx="2075057" cy="57646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7E0B3A-03A8-44D2-9129-FDFE4131AFB2}"/>
              </a:ext>
            </a:extLst>
          </p:cNvPr>
          <p:cNvSpPr/>
          <p:nvPr/>
        </p:nvSpPr>
        <p:spPr>
          <a:xfrm>
            <a:off x="2084995" y="6410739"/>
            <a:ext cx="10040744" cy="327991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бирайте аудиторию…">
            <a:extLst>
              <a:ext uri="{FF2B5EF4-FFF2-40B4-BE49-F238E27FC236}">
                <a16:creationId xmlns:a16="http://schemas.microsoft.com/office/drawing/2014/main" id="{E2FF5BE6-718F-49C4-A8B1-951267D77239}"/>
              </a:ext>
            </a:extLst>
          </p:cNvPr>
          <p:cNvSpPr txBox="1"/>
          <p:nvPr/>
        </p:nvSpPr>
        <p:spPr>
          <a:xfrm>
            <a:off x="-221242" y="854823"/>
            <a:ext cx="517289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457200" hangingPunct="0"/>
            <a:endParaRPr lang="ru-RU" sz="4000" b="1" kern="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Объект 4">
            <a:extLst>
              <a:ext uri="{FF2B5EF4-FFF2-40B4-BE49-F238E27FC236}">
                <a16:creationId xmlns:a16="http://schemas.microsoft.com/office/drawing/2014/main" id="{267F6982-68AA-4F2E-9F32-EBAFF8A46FBE}"/>
              </a:ext>
            </a:extLst>
          </p:cNvPr>
          <p:cNvSpPr txBox="1">
            <a:spLocks/>
          </p:cNvSpPr>
          <p:nvPr/>
        </p:nvSpPr>
        <p:spPr>
          <a:xfrm>
            <a:off x="6338580" y="1998455"/>
            <a:ext cx="5707526" cy="601849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45485F"/>
                </a:solidFill>
              </a:rPr>
              <a:t>Учитель</a:t>
            </a:r>
          </a:p>
        </p:txBody>
      </p:sp>
      <p:sp>
        <p:nvSpPr>
          <p:cNvPr id="17" name="Номер слайда 1">
            <a:extLst>
              <a:ext uri="{FF2B5EF4-FFF2-40B4-BE49-F238E27FC236}">
                <a16:creationId xmlns:a16="http://schemas.microsoft.com/office/drawing/2014/main" id="{42F9FEBB-CB2C-43DB-A7E5-4078B4FB9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391D962-E59F-6646-8FBD-5F53A0D98DF3}" type="slidenum">
              <a:rPr lang="ru-RU" smtClean="0"/>
              <a:t>10</a:t>
            </a:fld>
            <a:endParaRPr lang="ru-RU"/>
          </a:p>
        </p:txBody>
      </p:sp>
      <p:sp>
        <p:nvSpPr>
          <p:cNvPr id="18" name="Левая фигурная скобка 17">
            <a:extLst>
              <a:ext uri="{FF2B5EF4-FFF2-40B4-BE49-F238E27FC236}">
                <a16:creationId xmlns:a16="http://schemas.microsoft.com/office/drawing/2014/main" id="{688A83AE-BE3A-432D-9C38-D408354F21E7}"/>
              </a:ext>
            </a:extLst>
          </p:cNvPr>
          <p:cNvSpPr/>
          <p:nvPr/>
        </p:nvSpPr>
        <p:spPr>
          <a:xfrm rot="5400000">
            <a:off x="6031622" y="-1079492"/>
            <a:ext cx="281154" cy="5423461"/>
          </a:xfrm>
          <a:prstGeom prst="leftBrace">
            <a:avLst/>
          </a:prstGeom>
          <a:ln>
            <a:solidFill>
              <a:srgbClr val="EA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2C3DB3C-D601-4389-A387-BCC0935AF465}"/>
              </a:ext>
            </a:extLst>
          </p:cNvPr>
          <p:cNvSpPr/>
          <p:nvPr/>
        </p:nvSpPr>
        <p:spPr>
          <a:xfrm>
            <a:off x="2781196" y="347173"/>
            <a:ext cx="6264695" cy="615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EA5045"/>
                </a:solidFill>
              </a:rPr>
              <a:t>ОО/педагоги, нуждающиеся в методической помощи</a:t>
            </a:r>
          </a:p>
        </p:txBody>
      </p:sp>
      <p:sp>
        <p:nvSpPr>
          <p:cNvPr id="20" name="Объект 3">
            <a:extLst>
              <a:ext uri="{FF2B5EF4-FFF2-40B4-BE49-F238E27FC236}">
                <a16:creationId xmlns:a16="http://schemas.microsoft.com/office/drawing/2014/main" id="{27BDE9E3-C22A-41A1-8E59-29EB051FA710}"/>
              </a:ext>
            </a:extLst>
          </p:cNvPr>
          <p:cNvSpPr txBox="1">
            <a:spLocks/>
          </p:cNvSpPr>
          <p:nvPr/>
        </p:nvSpPr>
        <p:spPr>
          <a:xfrm>
            <a:off x="259090" y="1970843"/>
            <a:ext cx="6212395" cy="6018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b="1" dirty="0">
                <a:solidFill>
                  <a:srgbClr val="45485F"/>
                </a:solidFill>
              </a:rPr>
              <a:t>Образовательная организация</a:t>
            </a:r>
            <a:endParaRPr lang="ru-RU" dirty="0">
              <a:solidFill>
                <a:srgbClr val="45485F"/>
              </a:solidFill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083388BA-BD20-40DC-9FBF-D70C4A7C7E95}"/>
              </a:ext>
            </a:extLst>
          </p:cNvPr>
          <p:cNvSpPr/>
          <p:nvPr/>
        </p:nvSpPr>
        <p:spPr>
          <a:xfrm>
            <a:off x="6864506" y="3247717"/>
            <a:ext cx="5181600" cy="302433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F425A"/>
                </a:solidFill>
                <a:latin typeface="Calibri"/>
              </a:rPr>
              <a:t>Участие в диагностике профессиональных дефицитов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F425A"/>
                </a:solidFill>
                <a:latin typeface="Calibri"/>
              </a:rPr>
              <a:t>Повышение квалификации и профессионального мастерства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srgbClr val="3F425A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F425A"/>
                </a:solidFill>
                <a:latin typeface="Calibri"/>
              </a:rPr>
              <a:t>Участие в разработке ИОМ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F425A"/>
                </a:solidFill>
                <a:latin typeface="Calibri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F425A"/>
                </a:solidFill>
                <a:latin typeface="Calibri"/>
              </a:rPr>
              <a:t>Взаимодействие с закрепленными региональным методистом и наставником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F425A"/>
                </a:solidFill>
                <a:latin typeface="Calibri"/>
              </a:rPr>
              <a:t>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prstClr val="black"/>
                </a:solidFill>
                <a:latin typeface="Calibri"/>
              </a:rPr>
              <a:t>-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F608F586-9BC6-4D3F-A928-9FB25BDC9A96}"/>
              </a:ext>
            </a:extLst>
          </p:cNvPr>
          <p:cNvSpPr/>
          <p:nvPr/>
        </p:nvSpPr>
        <p:spPr>
          <a:xfrm>
            <a:off x="817030" y="2730750"/>
            <a:ext cx="5096514" cy="288011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srgbClr val="45485F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rgbClr val="45485F"/>
              </a:solidFill>
              <a:latin typeface="Calibri"/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rgbClr val="45485F"/>
                </a:solidFill>
              </a:rPr>
              <a:t>методическое сопровождение педагогов через школьные методические объединения, профессиональные сообщества</a:t>
            </a:r>
          </a:p>
          <a:p>
            <a:pPr lvl="0" algn="ctr">
              <a:defRPr/>
            </a:pPr>
            <a:endParaRPr lang="ru-RU" sz="1400" b="1" dirty="0">
              <a:solidFill>
                <a:srgbClr val="45485F"/>
              </a:solidFill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rgbClr val="45485F"/>
                </a:solidFill>
              </a:rPr>
              <a:t>создание условий для реализации ИОМ, разработанных на основе профессиональных дефицитов</a:t>
            </a:r>
          </a:p>
          <a:p>
            <a:pPr lvl="0" algn="ctr">
              <a:defRPr/>
            </a:pPr>
            <a:endParaRPr lang="ru-RU" sz="1400" b="1" dirty="0">
              <a:solidFill>
                <a:srgbClr val="45485F"/>
              </a:solidFill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rgbClr val="45485F"/>
                </a:solidFill>
              </a:rPr>
              <a:t>определение наставников и обеспечение реализации целевой модели наставничества педагогических работников и иных форм адресной поддержки и методического сопровождения педагогов в возрасте до 35 лет в первые 3 года работы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476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BE4F0C-0B0B-47A8-A98D-6A238E8F881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235" y="6245590"/>
            <a:ext cx="1997765" cy="61241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455B5B9-81C7-4A49-BF1F-AF93D5FF6644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4548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Региональные методисты </a:t>
            </a:r>
            <a:r>
              <a:rPr lang="ru-RU" sz="2000" dirty="0" err="1" smtClean="0">
                <a:latin typeface="Arial Narrow" panose="020B0606020202030204" pitchFamily="34" charset="0"/>
              </a:rPr>
              <a:t>Ачхой-Мартановского</a:t>
            </a:r>
            <a:r>
              <a:rPr lang="ru-RU" sz="2000" dirty="0" smtClean="0">
                <a:latin typeface="Arial Narrow" panose="020B0606020202030204" pitchFamily="34" charset="0"/>
              </a:rPr>
              <a:t> муниципального района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005CF5-7ACD-4256-8ECF-A4EC91648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811" y="2079212"/>
            <a:ext cx="1841147" cy="184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07343F-0C6A-45A8-B014-3C99122177C3}"/>
              </a:ext>
            </a:extLst>
          </p:cNvPr>
          <p:cNvSpPr txBox="1"/>
          <p:nvPr/>
        </p:nvSpPr>
        <p:spPr>
          <a:xfrm>
            <a:off x="6326827" y="4290876"/>
            <a:ext cx="5591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http://cnppmpr.ru/%d1%82%d1%8c%d1%8e%d1%82%d0%be%d1%80%d1%8b/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991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C5F4F5-70D7-4306-B4B5-7B7863F5FF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0340"/>
            <a:ext cx="2172327" cy="66592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26310D4-5AD2-4040-983F-544BC77DD3D1}"/>
              </a:ext>
            </a:extLst>
          </p:cNvPr>
          <p:cNvSpPr/>
          <p:nvPr/>
        </p:nvSpPr>
        <p:spPr>
          <a:xfrm>
            <a:off x="5759669" y="0"/>
            <a:ext cx="6421821" cy="6858000"/>
          </a:xfrm>
          <a:prstGeom prst="rect">
            <a:avLst/>
          </a:prstGeom>
          <a:solidFill>
            <a:srgbClr val="4548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нформационный портал регистрации мероприятий участников региональной системы научно-методического сопровождения педагогических работников и управленческих кадров                       «Календарь образовательных событий региональной системы научно-методического сопровождения педагогических работников»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8CA8F7-C492-453E-B02A-65520C177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079" y="809890"/>
            <a:ext cx="4699000" cy="2413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376C3D-AC7B-4BF2-9051-75795EDA50CD}"/>
              </a:ext>
            </a:extLst>
          </p:cNvPr>
          <p:cNvSpPr txBox="1"/>
          <p:nvPr/>
        </p:nvSpPr>
        <p:spPr>
          <a:xfrm>
            <a:off x="1757854" y="368358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http://iro95api.ru/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AC5A10A-A9AE-45F6-8EEA-5BB12E65D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594" y="1909888"/>
            <a:ext cx="1694254" cy="136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07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BE4F0C-0B0B-47A8-A98D-6A238E8F881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235" y="6245590"/>
            <a:ext cx="1997765" cy="61241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455B5B9-81C7-4A49-BF1F-AF93D5FF6644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4548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22272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rgbClr val="22272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rgbClr val="22272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rgbClr val="22272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нформационно-аналитическая система «</a:t>
            </a:r>
            <a:r>
              <a:rPr lang="ru-RU" sz="200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Tallam</a:t>
            </a:r>
            <a:r>
              <a:rPr lang="ru-RU" sz="20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» для автоматизации оценки качества урока в соответствии с требованиями обновленных федеральных государственных образовательных  стандартов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E3A870-623A-4D83-8E22-D9EA516DA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043" y="1151554"/>
            <a:ext cx="2898399" cy="21775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CE5A93-416E-4C56-B544-7F17A7094B79}"/>
              </a:ext>
            </a:extLst>
          </p:cNvPr>
          <p:cNvSpPr txBox="1"/>
          <p:nvPr/>
        </p:nvSpPr>
        <p:spPr>
          <a:xfrm>
            <a:off x="7614822" y="3987838"/>
            <a:ext cx="2257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http://tallam.ru/auth</a:t>
            </a:r>
            <a:r>
              <a:rPr lang="ru-RU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D94F54-B15A-41B7-BE1A-2AB5F6B64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745" y="2471876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172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F47090-5F49-420F-B8AC-CC07615DAFC7}"/>
              </a:ext>
            </a:extLst>
          </p:cNvPr>
          <p:cNvSpPr/>
          <p:nvPr/>
        </p:nvSpPr>
        <p:spPr>
          <a:xfrm>
            <a:off x="0" y="670891"/>
            <a:ext cx="12191999" cy="5516218"/>
          </a:xfrm>
          <a:prstGeom prst="rect">
            <a:avLst/>
          </a:prstGeom>
          <a:solidFill>
            <a:srgbClr val="3F4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18A6A4-9B1D-404F-A5CD-F9D1212EBCC8}"/>
              </a:ext>
            </a:extLst>
          </p:cNvPr>
          <p:cNvSpPr/>
          <p:nvPr/>
        </p:nvSpPr>
        <p:spPr>
          <a:xfrm>
            <a:off x="-1" y="3169328"/>
            <a:ext cx="12191999" cy="1059535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Опросникум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7D8E92-3CA6-40AD-85E4-06F55DA06FA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1"/>
            <a:ext cx="1997765" cy="61241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1B6A06-ED81-4037-B1C1-DCF2EE599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726" y="818440"/>
            <a:ext cx="1854528" cy="18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09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4DFC53-EA7E-447F-89BE-59CF6D2F0E3B}"/>
              </a:ext>
            </a:extLst>
          </p:cNvPr>
          <p:cNvSpPr/>
          <p:nvPr/>
        </p:nvSpPr>
        <p:spPr>
          <a:xfrm>
            <a:off x="89452" y="6410739"/>
            <a:ext cx="12036287" cy="327991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B84244-71AB-4F2D-AAC5-D4AA2B69B349}"/>
              </a:ext>
            </a:extLst>
          </p:cNvPr>
          <p:cNvSpPr/>
          <p:nvPr/>
        </p:nvSpPr>
        <p:spPr>
          <a:xfrm>
            <a:off x="-88776" y="119270"/>
            <a:ext cx="12214516" cy="769738"/>
          </a:xfrm>
          <a:prstGeom prst="rect">
            <a:avLst/>
          </a:prstGeom>
          <a:solidFill>
            <a:srgbClr val="45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Ждем ВАС на: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2B58F1-DE7F-4CF5-8072-4DC27B2B1561}"/>
              </a:ext>
            </a:extLst>
          </p:cNvPr>
          <p:cNvSpPr/>
          <p:nvPr/>
        </p:nvSpPr>
        <p:spPr>
          <a:xfrm>
            <a:off x="2174862" y="2678981"/>
            <a:ext cx="6676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44083">
              <a:defRPr/>
            </a:pPr>
            <a:r>
              <a:rPr lang="ru-RU" sz="2400" b="1" dirty="0">
                <a:solidFill>
                  <a:srgbClr val="45485F"/>
                </a:solidFill>
                <a:latin typeface="Arial"/>
                <a:ea typeface="+mj-ea"/>
                <a:cs typeface="Arial"/>
              </a:rPr>
              <a:t>Электронная почта  </a:t>
            </a:r>
            <a:r>
              <a:rPr lang="en-US" sz="2400" b="1" dirty="0">
                <a:solidFill>
                  <a:srgbClr val="45485F"/>
                </a:solidFill>
                <a:latin typeface="Arial"/>
                <a:ea typeface="+mj-ea"/>
                <a:cs typeface="Arial"/>
                <a:hlinkClick r:id="rId2"/>
              </a:rPr>
              <a:t>cnppm-irochr@mail.ru</a:t>
            </a:r>
            <a:r>
              <a:rPr lang="ru-RU" sz="2400" b="1" dirty="0">
                <a:solidFill>
                  <a:srgbClr val="45485F"/>
                </a:solidFill>
                <a:latin typeface="Arial"/>
                <a:ea typeface="+mj-ea"/>
                <a:cs typeface="Arial"/>
              </a:rPr>
              <a:t> </a:t>
            </a:r>
            <a:endParaRPr lang="ru-RU" sz="2400" b="1" dirty="0">
              <a:solidFill>
                <a:srgbClr val="45485F"/>
              </a:solidFill>
              <a:latin typeface="Arial"/>
              <a:ea typeface="+mj-ea"/>
              <a:cs typeface="Arial"/>
              <a:sym typeface="Helvetica Neue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3D8EA4-DF15-4470-85B5-0D3DE0925AF3}"/>
              </a:ext>
            </a:extLst>
          </p:cNvPr>
          <p:cNvSpPr/>
          <p:nvPr/>
        </p:nvSpPr>
        <p:spPr>
          <a:xfrm>
            <a:off x="2048738" y="3924249"/>
            <a:ext cx="2323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45485F"/>
                </a:solidFill>
                <a:latin typeface="Arial"/>
                <a:ea typeface="+mj-ea"/>
                <a:cs typeface="Arial"/>
              </a:rPr>
              <a:t>  Сайт ЦНППМ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09EA3C-1119-45D3-929F-793DE10276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0" b="27507"/>
          <a:stretch/>
        </p:blipFill>
        <p:spPr>
          <a:xfrm>
            <a:off x="6602933" y="1003421"/>
            <a:ext cx="1106178" cy="116711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2C9D023-C126-4898-8128-F84A6E516995}"/>
              </a:ext>
            </a:extLst>
          </p:cNvPr>
          <p:cNvSpPr/>
          <p:nvPr/>
        </p:nvSpPr>
        <p:spPr>
          <a:xfrm>
            <a:off x="2174862" y="1200435"/>
            <a:ext cx="3921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44083">
              <a:defRPr/>
            </a:pPr>
            <a:r>
              <a:rPr lang="ru-RU" sz="2400" b="1" dirty="0" err="1">
                <a:solidFill>
                  <a:srgbClr val="45485F"/>
                </a:solidFill>
                <a:latin typeface="Arial"/>
                <a:ea typeface="+mj-ea"/>
                <a:cs typeface="Arial"/>
                <a:sym typeface="Helvetica Neue"/>
              </a:rPr>
              <a:t>Телеграм</a:t>
            </a:r>
            <a:r>
              <a:rPr lang="ru-RU" sz="2400" b="1" dirty="0">
                <a:solidFill>
                  <a:srgbClr val="45485F"/>
                </a:solidFill>
                <a:latin typeface="Arial"/>
                <a:ea typeface="+mj-ea"/>
                <a:cs typeface="Arial"/>
                <a:sym typeface="Helvetica Neue"/>
              </a:rPr>
              <a:t>-канал ЦНППМ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A160EB-A9EB-41C0-B0AD-2CA0EB91AA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005" y="3435780"/>
            <a:ext cx="1172858" cy="117285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D9A2DC-CB69-42F9-BB5B-F8B43A47F36C}"/>
              </a:ext>
            </a:extLst>
          </p:cNvPr>
          <p:cNvSpPr/>
          <p:nvPr/>
        </p:nvSpPr>
        <p:spPr>
          <a:xfrm>
            <a:off x="2048738" y="5348921"/>
            <a:ext cx="3304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45485F"/>
                </a:solidFill>
                <a:latin typeface="Arial"/>
                <a:ea typeface="+mj-ea"/>
                <a:cs typeface="Arial"/>
              </a:rPr>
              <a:t>  Инстаграм ЦНППМ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B40157-3870-4E35-8244-1DF49EC804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t="27306" r="11952" b="36048"/>
          <a:stretch/>
        </p:blipFill>
        <p:spPr>
          <a:xfrm>
            <a:off x="6731970" y="4598531"/>
            <a:ext cx="1448891" cy="1500781"/>
          </a:xfrm>
          <a:prstGeom prst="rect">
            <a:avLst/>
          </a:prstGeom>
        </p:spPr>
      </p:pic>
      <p:sp>
        <p:nvSpPr>
          <p:cNvPr id="11" name="Блок-схема: ссылка на другую страницу 10">
            <a:extLst>
              <a:ext uri="{FF2B5EF4-FFF2-40B4-BE49-F238E27FC236}">
                <a16:creationId xmlns:a16="http://schemas.microsoft.com/office/drawing/2014/main" id="{4FD4990A-1AFC-4687-BA19-8E49E140ACB7}"/>
              </a:ext>
            </a:extLst>
          </p:cNvPr>
          <p:cNvSpPr/>
          <p:nvPr/>
        </p:nvSpPr>
        <p:spPr>
          <a:xfrm rot="16200000">
            <a:off x="478710" y="4728865"/>
            <a:ext cx="535355" cy="1492777"/>
          </a:xfrm>
          <a:prstGeom prst="flowChartOffpageConnector">
            <a:avLst/>
          </a:prstGeom>
          <a:solidFill>
            <a:srgbClr val="3F4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ссылка на другую страницу 11">
            <a:extLst>
              <a:ext uri="{FF2B5EF4-FFF2-40B4-BE49-F238E27FC236}">
                <a16:creationId xmlns:a16="http://schemas.microsoft.com/office/drawing/2014/main" id="{85D57380-DB54-4DB0-A081-19725DB1AB4B}"/>
              </a:ext>
            </a:extLst>
          </p:cNvPr>
          <p:cNvSpPr/>
          <p:nvPr/>
        </p:nvSpPr>
        <p:spPr>
          <a:xfrm rot="16200000">
            <a:off x="530783" y="3471804"/>
            <a:ext cx="522654" cy="1562470"/>
          </a:xfrm>
          <a:prstGeom prst="flowChartOffpageConnector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ссылка на другую страницу 12">
            <a:extLst>
              <a:ext uri="{FF2B5EF4-FFF2-40B4-BE49-F238E27FC236}">
                <a16:creationId xmlns:a16="http://schemas.microsoft.com/office/drawing/2014/main" id="{83306A1A-49F8-4256-9C94-C488B826AB86}"/>
              </a:ext>
            </a:extLst>
          </p:cNvPr>
          <p:cNvSpPr/>
          <p:nvPr/>
        </p:nvSpPr>
        <p:spPr>
          <a:xfrm rot="16200000">
            <a:off x="513557" y="2174632"/>
            <a:ext cx="535355" cy="1562470"/>
          </a:xfrm>
          <a:prstGeom prst="flowChartOffpageConnector">
            <a:avLst/>
          </a:prstGeom>
          <a:solidFill>
            <a:srgbClr val="3F4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ссылка на другую страницу 13">
            <a:extLst>
              <a:ext uri="{FF2B5EF4-FFF2-40B4-BE49-F238E27FC236}">
                <a16:creationId xmlns:a16="http://schemas.microsoft.com/office/drawing/2014/main" id="{D64E638A-C1B3-4460-B2C1-D0D7287B7A7D}"/>
              </a:ext>
            </a:extLst>
          </p:cNvPr>
          <p:cNvSpPr/>
          <p:nvPr/>
        </p:nvSpPr>
        <p:spPr>
          <a:xfrm rot="16200000">
            <a:off x="530783" y="697441"/>
            <a:ext cx="522654" cy="1562470"/>
          </a:xfrm>
          <a:prstGeom prst="flowChartOffpageConnector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6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-2103379" y="-936335"/>
            <a:ext cx="8616830" cy="8965561"/>
            <a:chOff x="1289343" y="3265503"/>
            <a:chExt cx="1929608" cy="1929608"/>
          </a:xfrm>
          <a:solidFill>
            <a:srgbClr val="3F425A"/>
          </a:solidFill>
        </p:grpSpPr>
        <p:sp>
          <p:nvSpPr>
            <p:cNvPr id="31" name="Овал 30"/>
            <p:cNvSpPr/>
            <p:nvPr/>
          </p:nvSpPr>
          <p:spPr>
            <a:xfrm>
              <a:off x="1323185" y="3299345"/>
              <a:ext cx="1854413" cy="1854413"/>
            </a:xfrm>
            <a:prstGeom prst="ellipse">
              <a:avLst/>
            </a:prstGeom>
            <a:grpFill/>
            <a:ln>
              <a:solidFill>
                <a:srgbClr val="EA50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1289343" y="3265503"/>
              <a:ext cx="1929608" cy="1929608"/>
            </a:xfrm>
            <a:prstGeom prst="ellipse">
              <a:avLst/>
            </a:prstGeom>
            <a:grpFill/>
            <a:ln w="50800" cap="rnd">
              <a:solidFill>
                <a:srgbClr val="EA504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Выбирайте аудиторию…"/>
          <p:cNvSpPr txBox="1"/>
          <p:nvPr/>
        </p:nvSpPr>
        <p:spPr>
          <a:xfrm>
            <a:off x="-1933181" y="384597"/>
            <a:ext cx="517289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457200" hangingPunct="0"/>
            <a:r>
              <a:rPr lang="ru-RU" sz="2000" b="1" kern="0" dirty="0">
                <a:solidFill>
                  <a:srgbClr val="EA5045"/>
                </a:solidFill>
                <a:latin typeface="Arial Narrow" panose="020B0606020202030204" pitchFamily="34" charset="0"/>
              </a:rPr>
              <a:t>Основание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664574" y="4334232"/>
            <a:ext cx="514184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dirty="0">
                <a:solidFill>
                  <a:srgbClr val="3F425A"/>
                </a:solidFill>
                <a:effectLst/>
                <a:latin typeface="Arial Narrow" panose="020B0606020202030204" pitchFamily="34" charset="0"/>
              </a:rPr>
              <a:t> </a:t>
            </a:r>
            <a:r>
              <a:rPr lang="ru-RU" sz="1200" b="0" i="0" dirty="0">
                <a:solidFill>
                  <a:srgbClr val="22272F"/>
                </a:solidFill>
                <a:effectLst/>
                <a:latin typeface="Arial Narrow" panose="020B0606020202030204" pitchFamily="34" charset="0"/>
              </a:rPr>
              <a:t>региональный сегмент ЕФС; совокупность взаимосвязанных и интегрированных между собой, но при этом относительно самостоятельных субъектов научно-методической деятельности регионального уровня, обеспечивающих сопровождение педагогических работников и управленческих кадров в непрерывном развитии профессионального мастерства, в том числе - в рамках повышения квалификации и (или) профессиональной переподготовки с учетом выявленных профессиональных дефицитов, построения на их основе индивидуальных образовательных маршрутов непрерывного профессионального развития педагогических работников и управленческих кадров, а также использования стажировочных площадок и внедрения механизмов наставничества</a:t>
            </a:r>
            <a:endParaRPr lang="ru-RU" sz="1200" kern="0" dirty="0">
              <a:solidFill>
                <a:srgbClr val="3F425A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64575" y="1001925"/>
            <a:ext cx="5209895" cy="53347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defTabSz="457200" hangingPunct="0"/>
            <a:r>
              <a:rPr lang="ru-RU" sz="1400" b="1" kern="0" dirty="0">
                <a:solidFill>
                  <a:srgbClr val="EA5045"/>
                </a:solidFill>
                <a:latin typeface="Arial Narrow" panose="020B0606020202030204" pitchFamily="34" charset="0"/>
              </a:rPr>
              <a:t>Единая федеральная система научно-методического сопровождения педагогических работников и управленческих кадров (ЕФС)</a:t>
            </a:r>
          </a:p>
        </p:txBody>
      </p:sp>
      <p:sp>
        <p:nvSpPr>
          <p:cNvPr id="30" name="Дуга 29"/>
          <p:cNvSpPr/>
          <p:nvPr/>
        </p:nvSpPr>
        <p:spPr>
          <a:xfrm rot="20387464">
            <a:off x="4218483" y="115193"/>
            <a:ext cx="3787597" cy="3271897"/>
          </a:xfrm>
          <a:prstGeom prst="arc">
            <a:avLst>
              <a:gd name="adj1" fmla="val 16200000"/>
              <a:gd name="adj2" fmla="val 21023296"/>
            </a:avLst>
          </a:prstGeom>
          <a:ln w="41275" cap="rnd">
            <a:solidFill>
              <a:srgbClr val="EA5045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Оптимизация инфраструктуры продажи и логистики билетов…">
            <a:extLst>
              <a:ext uri="{FF2B5EF4-FFF2-40B4-BE49-F238E27FC236}">
                <a16:creationId xmlns:a16="http://schemas.microsoft.com/office/drawing/2014/main" id="{3AC382FA-D5EC-4DD4-AB89-19E90AED5DAF}"/>
              </a:ext>
            </a:extLst>
          </p:cNvPr>
          <p:cNvSpPr txBox="1"/>
          <p:nvPr/>
        </p:nvSpPr>
        <p:spPr>
          <a:xfrm>
            <a:off x="0" y="851563"/>
            <a:ext cx="3920358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/>
          <a:p>
            <a:pPr algn="just" defTabSz="457200" hangingPunct="0">
              <a:buSzPct val="100000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Концепция создания единой федеральной системы научно-методического сопровождения педагогических работников и управленческих кадров</a:t>
            </a:r>
          </a:p>
          <a:p>
            <a:pPr algn="just" defTabSz="457200" hangingPunct="0">
              <a:buSzPct val="100000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z="1400" kern="0" dirty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  <a:p>
            <a:pPr algn="just" defTabSz="457200" hangingPunct="0">
              <a:buSzPct val="100000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Распоряжение Министерства просвещения РФ от 15 декабря 2022 г. N Р-303</a:t>
            </a:r>
          </a:p>
          <a:p>
            <a:pPr algn="just" defTabSz="457200" hangingPunct="0">
              <a:buSzPct val="100000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400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  <a:hlinkClick r:id="rId2"/>
              </a:rPr>
              <a:t>https://drive.google.com/file/d/1MlhpWR-6W1z0Iz6yTYfZt95liK6lofMz/view</a:t>
            </a:r>
            <a: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 </a:t>
            </a:r>
          </a:p>
          <a:p>
            <a:pPr algn="just" defTabSz="457200" hangingPunct="0">
              <a:buSzPct val="100000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kern="0" dirty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FFDF7E-22CB-438E-B67E-C9CDAC06F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497" y="1005494"/>
            <a:ext cx="847417" cy="8535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BC7D63C-3EF8-4C04-8605-6E45EDFA81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234365" y="2852658"/>
            <a:ext cx="932585" cy="9554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CD120F-91AA-4FBB-85C1-C7323DD70C8C}"/>
              </a:ext>
            </a:extLst>
          </p:cNvPr>
          <p:cNvSpPr txBox="1"/>
          <p:nvPr/>
        </p:nvSpPr>
        <p:spPr>
          <a:xfrm>
            <a:off x="-26838" y="2452001"/>
            <a:ext cx="3764214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Концепция создания и функционирования региональной системы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научно-методического сопровождения педагогических работников и управленческих кадров Чеченской Республики</a:t>
            </a:r>
          </a:p>
          <a:p>
            <a:pPr algn="just"/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Приказ Минобрнауки ЧР от 23 декабря 2022 г.                 № 1864-п </a:t>
            </a:r>
          </a:p>
          <a:p>
            <a:pPr algn="just"/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  <a:hlinkClick r:id="rId5"/>
              </a:rPr>
              <a:t>https://drive.google.com/file/d/1Ki8OkVJ-Q-4clvmWsogfIgp2HqWt8-h6/view</a:t>
            </a:r>
            <a:r>
              <a:rPr lang="ru-RU" sz="140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D31A1A4-BB2F-4AB9-B4DE-D6C61398776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73" y="0"/>
            <a:ext cx="2172327" cy="665922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E14103D-5AF4-4528-85C8-AB48435E49AD}"/>
              </a:ext>
            </a:extLst>
          </p:cNvPr>
          <p:cNvSpPr/>
          <p:nvPr/>
        </p:nvSpPr>
        <p:spPr>
          <a:xfrm>
            <a:off x="6793213" y="3597969"/>
            <a:ext cx="5081256" cy="74892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defTabSz="457200" hangingPunct="0"/>
            <a:r>
              <a:rPr lang="ru-RU" sz="1400" b="1" kern="0" dirty="0">
                <a:solidFill>
                  <a:srgbClr val="EA5045"/>
                </a:solidFill>
                <a:latin typeface="Arial Narrow" panose="020B0606020202030204" pitchFamily="34" charset="0"/>
              </a:rPr>
              <a:t>Единая региональная система научно-методического сопровождения педагогических работников и управленческих кадров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DF5A536-9299-470C-ABA6-0CE7041532C5}"/>
              </a:ext>
            </a:extLst>
          </p:cNvPr>
          <p:cNvSpPr/>
          <p:nvPr/>
        </p:nvSpPr>
        <p:spPr>
          <a:xfrm>
            <a:off x="6632202" y="1461899"/>
            <a:ext cx="520989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kern="0" dirty="0">
                <a:solidFill>
                  <a:srgbClr val="1B3281"/>
                </a:solidFill>
                <a:latin typeface="Arial Narrow" panose="020B0606020202030204" pitchFamily="34" charset="0"/>
                <a:ea typeface="Arial"/>
                <a:cs typeface="Arial"/>
              </a:rPr>
              <a:t> </a:t>
            </a:r>
            <a:r>
              <a:rPr lang="ru-RU" sz="1200" b="0" i="0" dirty="0">
                <a:solidFill>
                  <a:srgbClr val="3F425A"/>
                </a:solidFill>
                <a:effectLst/>
                <a:latin typeface="Arial Narrow" panose="020B0606020202030204" pitchFamily="34" charset="0"/>
              </a:rPr>
              <a:t>это совокупность взаимосвязанных и интегрированных между собой субъектов научно-методической деятельности, обеспечивающих сопровождение педагогических работников и управленческих кадров в непрерывном развитии профессионального мастерства, в том числе - в рамках повышения квалификации и (или) профессиональной переподготовки с учетом выявленных профессиональных дефицитов, построения на их основе индивидуальных образовательных маршрутов непрерывного профессионального развития педагогических работников и управленческих кадров, а также использования стажировочных площадок и внедрения механизмов наставничества</a:t>
            </a:r>
            <a:endParaRPr lang="ru-RU" sz="1200" kern="0" dirty="0">
              <a:solidFill>
                <a:srgbClr val="3F425A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2534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" name="Дуга 138"/>
          <p:cNvSpPr/>
          <p:nvPr/>
        </p:nvSpPr>
        <p:spPr>
          <a:xfrm rot="6758360">
            <a:off x="1127285" y="-9157132"/>
            <a:ext cx="10637093" cy="11210545"/>
          </a:xfrm>
          <a:prstGeom prst="arc">
            <a:avLst>
              <a:gd name="adj1" fmla="val 17555112"/>
              <a:gd name="adj2" fmla="val 1803554"/>
            </a:avLst>
          </a:prstGeom>
          <a:solidFill>
            <a:schemeClr val="bg1"/>
          </a:solidFill>
          <a:ln w="50800" cap="rnd">
            <a:solidFill>
              <a:srgbClr val="EA50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B895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6308473-3E9B-C290-91A3-758511A6FD58}"/>
              </a:ext>
            </a:extLst>
          </p:cNvPr>
          <p:cNvSpPr/>
          <p:nvPr/>
        </p:nvSpPr>
        <p:spPr>
          <a:xfrm>
            <a:off x="-4804612" y="-984805"/>
            <a:ext cx="9361040" cy="9361040"/>
          </a:xfrm>
          <a:prstGeom prst="ellipse">
            <a:avLst/>
          </a:prstGeom>
          <a:solidFill>
            <a:srgbClr val="3F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6353116" y="1306532"/>
            <a:ext cx="5446954" cy="2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henomena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1553E08-08F6-F27D-74D5-F1233CEB8F38}"/>
              </a:ext>
            </a:extLst>
          </p:cNvPr>
          <p:cNvSpPr/>
          <p:nvPr/>
        </p:nvSpPr>
        <p:spPr bwMode="auto">
          <a:xfrm>
            <a:off x="391930" y="1230779"/>
            <a:ext cx="2249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ФЕДЕРАЛЬНЫЙ УРОВЕНЬ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21553E08-08F6-F27D-74D5-F1233CEB8F38}"/>
              </a:ext>
            </a:extLst>
          </p:cNvPr>
          <p:cNvSpPr/>
          <p:nvPr/>
        </p:nvSpPr>
        <p:spPr bwMode="auto">
          <a:xfrm>
            <a:off x="5136233" y="1124744"/>
            <a:ext cx="2249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F425A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РЕГИОНАЛЬНЫЙ УРОВЕНЬ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70419" y="5174768"/>
            <a:ext cx="275395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</a:rPr>
              <a:t>Научно-методические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</a:rPr>
              <a:t>центры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16501" y="3721534"/>
            <a:ext cx="25848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A5045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</a:rPr>
              <a:t>Координатор ЕФС</a:t>
            </a: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5CEBB0BE-16BC-7835-D74F-8A08BBFE1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9" y="2459588"/>
            <a:ext cx="1031669" cy="10811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68" y="4438969"/>
            <a:ext cx="1135258" cy="685923"/>
          </a:xfrm>
          <a:prstGeom prst="rect">
            <a:avLst/>
          </a:prstGeom>
        </p:spPr>
      </p:pic>
      <p:sp>
        <p:nvSpPr>
          <p:cNvPr id="137" name="Овал 136">
            <a:extLst>
              <a:ext uri="{FF2B5EF4-FFF2-40B4-BE49-F238E27FC236}">
                <a16:creationId xmlns:a16="http://schemas.microsoft.com/office/drawing/2014/main" id="{FFE8ED3C-A202-445B-2EA7-3AABC0984ADF}"/>
              </a:ext>
            </a:extLst>
          </p:cNvPr>
          <p:cNvSpPr/>
          <p:nvPr/>
        </p:nvSpPr>
        <p:spPr bwMode="auto">
          <a:xfrm>
            <a:off x="3614628" y="2000891"/>
            <a:ext cx="5238442" cy="5256512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 Medium"/>
              <a:ea typeface="+mn-ea"/>
              <a:cs typeface="+mn-cs"/>
            </a:endParaRPr>
          </a:p>
        </p:txBody>
      </p:sp>
      <p:sp>
        <p:nvSpPr>
          <p:cNvPr id="141" name="Овал 140"/>
          <p:cNvSpPr/>
          <p:nvPr/>
        </p:nvSpPr>
        <p:spPr bwMode="auto">
          <a:xfrm>
            <a:off x="3870900" y="2385033"/>
            <a:ext cx="4641924" cy="4641924"/>
          </a:xfrm>
          <a:prstGeom prst="ellipse">
            <a:avLst/>
          </a:prstGeom>
          <a:gradFill flip="none" rotWithShape="1">
            <a:gsLst>
              <a:gs pos="100000">
                <a:srgbClr val="DEC87F"/>
              </a:gs>
              <a:gs pos="0">
                <a:srgbClr val="DEC87F"/>
              </a:gs>
              <a:gs pos="71000">
                <a:srgbClr val="BFB79B"/>
              </a:gs>
              <a:gs pos="21000">
                <a:srgbClr val="ABA17C"/>
              </a:gs>
              <a:gs pos="48000">
                <a:schemeClr val="bg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E7E5483B-5496-2D8D-64E5-448592E6B418}"/>
              </a:ext>
            </a:extLst>
          </p:cNvPr>
          <p:cNvSpPr/>
          <p:nvPr/>
        </p:nvSpPr>
        <p:spPr>
          <a:xfrm>
            <a:off x="8248222" y="-681809"/>
            <a:ext cx="9361040" cy="9361040"/>
          </a:xfrm>
          <a:prstGeom prst="ellipse">
            <a:avLst/>
          </a:prstGeom>
          <a:solidFill>
            <a:srgbClr val="3F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Номер слайда 5"/>
          <p:cNvSpPr txBox="1"/>
          <p:nvPr/>
        </p:nvSpPr>
        <p:spPr bwMode="auto">
          <a:xfrm>
            <a:off x="11385002" y="6381328"/>
            <a:ext cx="542544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Phenomena"/>
              <a:ea typeface="+mn-ea"/>
              <a:cs typeface="+mn-cs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21553E08-08F6-F27D-74D5-F1233CEB8F38}"/>
              </a:ext>
            </a:extLst>
          </p:cNvPr>
          <p:cNvSpPr/>
          <p:nvPr/>
        </p:nvSpPr>
        <p:spPr bwMode="auto">
          <a:xfrm>
            <a:off x="9261120" y="1173647"/>
            <a:ext cx="2747847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УРОВЕНЬ ОБРАЗОВАТЕЛЬНОЙ ОРГАНИЗАЦИИ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8463573" y="2654681"/>
            <a:ext cx="2174439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</a:rPr>
              <a:t>Методические объединения 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9794037" y="3445371"/>
            <a:ext cx="3049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</a:rPr>
              <a:t>Кафедры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20B0604020202020204" charset="-52"/>
                <a:ea typeface="Verdana" panose="020B0604030504040204" pitchFamily="34" charset="0"/>
                <a:cs typeface="+mn-cs"/>
              </a:rPr>
              <a:t> 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9192656" y="4440227"/>
            <a:ext cx="1706279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</a:rPr>
              <a:t>Методические советы 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9110268" y="5889763"/>
            <a:ext cx="3049553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henomena" panose="020B0604020202020204" charset="-52"/>
                <a:ea typeface="Verdana" panose="020B0604030504040204" pitchFamily="34" charset="0"/>
                <a:cs typeface="+mn-cs"/>
              </a:rPr>
              <a:t>Общественно-профессиональные объединения</a:t>
            </a:r>
          </a:p>
        </p:txBody>
      </p:sp>
      <p:pic>
        <p:nvPicPr>
          <p:cNvPr id="131" name="Рисунок 1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94204" y="3524742"/>
            <a:ext cx="903185" cy="903185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516" y="1923379"/>
            <a:ext cx="706554" cy="706554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545" y="5081576"/>
            <a:ext cx="1056933" cy="802049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623" y="2758059"/>
            <a:ext cx="706380" cy="706380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573289" y="3776565"/>
            <a:ext cx="1492716" cy="14927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5688897" y="3823135"/>
            <a:ext cx="12650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F425A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ИРО ЧР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F425A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ИЧЯ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F425A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РЦППМСП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B3281"/>
              </a:solidFill>
              <a:effectLst/>
              <a:uLnTx/>
              <a:uFillTx/>
              <a:latin typeface="Phenomena Bold" panose="00000800000000000000" charset="-52"/>
              <a:ea typeface="+mn-ea"/>
              <a:cs typeface="Arial Narrow"/>
            </a:endParaRPr>
          </a:p>
        </p:txBody>
      </p:sp>
      <p:sp>
        <p:nvSpPr>
          <p:cNvPr id="154" name="Овал 153"/>
          <p:cNvSpPr/>
          <p:nvPr/>
        </p:nvSpPr>
        <p:spPr bwMode="auto">
          <a:xfrm>
            <a:off x="3723576" y="5663996"/>
            <a:ext cx="904601" cy="9046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Овал 154"/>
          <p:cNvSpPr/>
          <p:nvPr/>
        </p:nvSpPr>
        <p:spPr bwMode="auto">
          <a:xfrm>
            <a:off x="7983114" y="2882142"/>
            <a:ext cx="795690" cy="8135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/>
          <p:cNvSpPr/>
          <p:nvPr/>
        </p:nvSpPr>
        <p:spPr bwMode="auto">
          <a:xfrm>
            <a:off x="8072368" y="4310184"/>
            <a:ext cx="904601" cy="7132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6852980" y="4274036"/>
            <a:ext cx="135787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425A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</a:rPr>
              <a:t>РУМО,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425A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</a:rPr>
              <a:t>методические советы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3846868" y="5196995"/>
            <a:ext cx="2129307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425A"/>
                </a:solidFill>
                <a:effectLst/>
                <a:uLnTx/>
                <a:uFillTx/>
                <a:latin typeface="Phenomena" panose="020B0604020202020204" charset="-52"/>
                <a:ea typeface="Verdana" panose="020B0604030504040204" pitchFamily="34" charset="0"/>
                <a:cs typeface="+mn-cs"/>
              </a:rPr>
              <a:t>Педагогические сообщества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6848498" y="2383675"/>
            <a:ext cx="1134616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425A"/>
                </a:solidFill>
                <a:effectLst/>
                <a:uLnTx/>
                <a:uFillTx/>
                <a:latin typeface="Phenomena" panose="020B0604020202020204" charset="-52"/>
                <a:ea typeface="Verdana" panose="020B0604030504040204" pitchFamily="34" charset="0"/>
                <a:cs typeface="+mn-cs"/>
              </a:rPr>
              <a:t>ЧГПУ (ФНМЦ)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6334753" y="3257565"/>
            <a:ext cx="1611440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F425A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</a:rPr>
              <a:t>Педколледжи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F425A"/>
              </a:solidFill>
              <a:effectLst/>
              <a:uLnTx/>
              <a:uFillTx/>
              <a:latin typeface="Arial Narrow" panose="020B0606020202030204" pitchFamily="34" charset="0"/>
              <a:ea typeface="Verdana" panose="020B0604030504040204" pitchFamily="34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4079313" y="3715875"/>
            <a:ext cx="1565186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425A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</a:rPr>
              <a:t>МИНОБРНАУКИ ЧР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48" y="5817467"/>
            <a:ext cx="764580" cy="7040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3" y="2909933"/>
            <a:ext cx="690297" cy="69105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208" y="4284566"/>
            <a:ext cx="769391" cy="769391"/>
          </a:xfrm>
          <a:prstGeom prst="rect">
            <a:avLst/>
          </a:prstGeom>
        </p:spPr>
      </p:pic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C01AC1AB-421B-6A5F-7ABF-EB0EC583AA31}"/>
              </a:ext>
            </a:extLst>
          </p:cNvPr>
          <p:cNvSpPr/>
          <p:nvPr/>
        </p:nvSpPr>
        <p:spPr bwMode="auto">
          <a:xfrm>
            <a:off x="-1" y="0"/>
            <a:ext cx="12198639" cy="105273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 Medium"/>
              <a:ea typeface="+mn-ea"/>
              <a:cs typeface="+mn-cs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55BA5DF-6B7E-810E-45E7-E29C3970AE5A}"/>
              </a:ext>
            </a:extLst>
          </p:cNvPr>
          <p:cNvSpPr/>
          <p:nvPr/>
        </p:nvSpPr>
        <p:spPr bwMode="auto">
          <a:xfrm>
            <a:off x="0" y="-99392"/>
            <a:ext cx="12192000" cy="864096"/>
          </a:xfrm>
          <a:prstGeom prst="rect">
            <a:avLst/>
          </a:prstGeom>
          <a:solidFill>
            <a:srgbClr val="EA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Заголовок 1">
            <a:extLst>
              <a:ext uri="{FF2B5EF4-FFF2-40B4-BE49-F238E27FC236}">
                <a16:creationId xmlns:a16="http://schemas.microsoft.com/office/drawing/2014/main" id="{5BBC5707-75EA-9B3D-293F-720B046365F5}"/>
              </a:ext>
            </a:extLst>
          </p:cNvPr>
          <p:cNvSpPr txBox="1">
            <a:spLocks/>
          </p:cNvSpPr>
          <p:nvPr/>
        </p:nvSpPr>
        <p:spPr bwMode="auto">
          <a:xfrm>
            <a:off x="108285" y="58880"/>
            <a:ext cx="11872047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Microsoft Sans Serif"/>
              </a:rPr>
              <a:t>НОВАЯ СТРУКТУРА</a:t>
            </a:r>
            <a:r>
              <a:rPr kumimoji="0" lang="en-US" sz="4000" b="0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Microsoft Sans Serif"/>
              </a:rPr>
              <a:t> </a:t>
            </a:r>
            <a:r>
              <a:rPr kumimoji="0" lang="ru-RU" sz="4000" b="0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Microsoft Sans Serif"/>
              </a:rPr>
              <a:t>ЕФС и РСНМС ЧР</a:t>
            </a:r>
          </a:p>
        </p:txBody>
      </p:sp>
      <p:sp>
        <p:nvSpPr>
          <p:cNvPr id="142" name="Овал 141"/>
          <p:cNvSpPr/>
          <p:nvPr/>
        </p:nvSpPr>
        <p:spPr bwMode="auto">
          <a:xfrm>
            <a:off x="4079313" y="2315695"/>
            <a:ext cx="904601" cy="9046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4974735" y="2677215"/>
            <a:ext cx="1568571" cy="76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F425A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</a:rPr>
              <a:t>ЦНППМ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B3281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</a:rPr>
              <a:t>(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A5045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</a:rPr>
              <a:t>Координатор РСНМС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B3281"/>
                </a:solidFill>
                <a:effectLst/>
                <a:uLnTx/>
                <a:uFillTx/>
                <a:latin typeface="Phenomena" panose="020B0604020202020204" charset="-52"/>
                <a:ea typeface="Verdana" panose="020B0604030504040204" pitchFamily="34" charset="0"/>
                <a:cs typeface="+mn-cs"/>
              </a:rPr>
              <a:t>)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97" y="2407794"/>
            <a:ext cx="746267" cy="746267"/>
          </a:xfrm>
          <a:prstGeom prst="rect">
            <a:avLst/>
          </a:prstGeom>
        </p:spPr>
      </p:pic>
      <p:sp>
        <p:nvSpPr>
          <p:cNvPr id="143" name="Овал 142"/>
          <p:cNvSpPr/>
          <p:nvPr/>
        </p:nvSpPr>
        <p:spPr bwMode="auto">
          <a:xfrm>
            <a:off x="5808572" y="1801987"/>
            <a:ext cx="904601" cy="9046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807" y="1790638"/>
            <a:ext cx="938928" cy="938928"/>
          </a:xfrm>
          <a:prstGeom prst="rect">
            <a:avLst/>
          </a:prstGeom>
        </p:spPr>
      </p:pic>
      <p:sp>
        <p:nvSpPr>
          <p:cNvPr id="153" name="Овал 152"/>
          <p:cNvSpPr/>
          <p:nvPr/>
        </p:nvSpPr>
        <p:spPr bwMode="auto">
          <a:xfrm>
            <a:off x="3369086" y="4001844"/>
            <a:ext cx="904601" cy="9046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30" y="4102276"/>
            <a:ext cx="693076" cy="6704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0B346E-3EB5-44A0-8C10-B0BAB6C32FE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68479" y="6228160"/>
            <a:ext cx="685791" cy="688501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CB3ECCFF-2FDB-4B69-93AB-6BC6FBFFFB95}"/>
              </a:ext>
            </a:extLst>
          </p:cNvPr>
          <p:cNvSpPr/>
          <p:nvPr/>
        </p:nvSpPr>
        <p:spPr bwMode="auto">
          <a:xfrm>
            <a:off x="6334753" y="5799251"/>
            <a:ext cx="2145983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425A"/>
                </a:solidFill>
                <a:effectLst/>
                <a:uLnTx/>
                <a:uFillTx/>
                <a:latin typeface="Phenomena" panose="020B0604020202020204" charset="-52"/>
                <a:ea typeface="Verdana" panose="020B0604030504040204" pitchFamily="34" charset="0"/>
                <a:cs typeface="+mn-cs"/>
              </a:rPr>
              <a:t>ЦОКО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9F678FF0-6C42-4187-93B4-3E862D426AF6}"/>
              </a:ext>
            </a:extLst>
          </p:cNvPr>
          <p:cNvSpPr/>
          <p:nvPr/>
        </p:nvSpPr>
        <p:spPr bwMode="auto">
          <a:xfrm>
            <a:off x="5808572" y="6013065"/>
            <a:ext cx="1134616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F425A"/>
                </a:solidFill>
                <a:effectLst/>
                <a:uLnTx/>
                <a:uFillTx/>
                <a:latin typeface="Phenomena" panose="020B0604020202020204" charset="-52"/>
                <a:ea typeface="Verdana" panose="020B0604030504040204" pitchFamily="34" charset="0"/>
                <a:cs typeface="+mn-cs"/>
              </a:rPr>
              <a:t>17 ММС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7A04C8-D518-4AE7-A9F4-6B535784E2D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22498" y="5788987"/>
            <a:ext cx="521232" cy="5543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6FB4D83-8BAC-41F5-B5DF-429FA718637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10" y="4103731"/>
            <a:ext cx="693076" cy="67047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8D64973C-F18C-4563-93E0-1430FD5F62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930" y="4274036"/>
            <a:ext cx="769391" cy="76939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B516632-D863-4D3F-A088-0551B6615B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48" y="5827422"/>
            <a:ext cx="764580" cy="70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38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BE4F0C-0B0B-47A8-A98D-6A238E8F881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235" y="6245590"/>
            <a:ext cx="1997765" cy="61241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455B5B9-81C7-4A49-BF1F-AF93D5FF6644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4548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Центр непрерывного повышения профессионального мастерства педагогических работников (ЦНППМ)- координатор РСНМС в регионе</a:t>
            </a:r>
          </a:p>
          <a:p>
            <a:pPr algn="ctr"/>
            <a:endParaRPr lang="ru-RU" sz="2000" dirty="0">
              <a:latin typeface="Arial Narrow" panose="020B0606020202030204" pitchFamily="34" charset="0"/>
            </a:endParaRPr>
          </a:p>
          <a:p>
            <a:pPr algn="ctr"/>
            <a:endParaRPr lang="ru-RU" sz="2000" dirty="0">
              <a:latin typeface="Arial Narrow" panose="020B0606020202030204" pitchFamily="34" charset="0"/>
            </a:endParaRPr>
          </a:p>
          <a:p>
            <a:pPr algn="just"/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структурное подразделение организации дополнительного профессионального образования, образовательной организации высшего образования, профессиональной образовательной организации или юридическое лицо, осуществляющее координацию деятельности субъектов PC HMC в области непрерывного развития профессионального мастерства, в том числе в рамках дополнительного профессионального образования педагогических работников и управленческих кадров на основе диагностики профессиональных компетенций, в ходе разработки и сопровождения индивидуальных образовательных маршрутов непрерывного профессионального развития педагогических работников и управленческих кадров</a:t>
            </a:r>
          </a:p>
          <a:p>
            <a:pPr algn="ctr"/>
            <a:endParaRPr lang="ru-RU" sz="2000" dirty="0">
              <a:latin typeface="Arial Narrow" panose="020B0606020202030204" pitchFamily="34" charset="0"/>
            </a:endParaRPr>
          </a:p>
          <a:p>
            <a:pPr algn="ctr"/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07343F-0C6A-45A8-B014-3C99122177C3}"/>
              </a:ext>
            </a:extLst>
          </p:cNvPr>
          <p:cNvSpPr txBox="1"/>
          <p:nvPr/>
        </p:nvSpPr>
        <p:spPr>
          <a:xfrm>
            <a:off x="8288792" y="4441796"/>
            <a:ext cx="559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http://cnppmpr.ru/</a:t>
            </a: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722ED5-50D0-468B-999C-EA68C4131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2861" y="2378684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5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-1849179" y="-768896"/>
            <a:ext cx="8616830" cy="8965561"/>
            <a:chOff x="1289343" y="3265503"/>
            <a:chExt cx="1929608" cy="1929608"/>
          </a:xfrm>
          <a:solidFill>
            <a:srgbClr val="3F425A"/>
          </a:solidFill>
        </p:grpSpPr>
        <p:sp>
          <p:nvSpPr>
            <p:cNvPr id="31" name="Овал 30"/>
            <p:cNvSpPr/>
            <p:nvPr/>
          </p:nvSpPr>
          <p:spPr>
            <a:xfrm>
              <a:off x="1323185" y="3299345"/>
              <a:ext cx="1854413" cy="1854413"/>
            </a:xfrm>
            <a:prstGeom prst="ellipse">
              <a:avLst/>
            </a:prstGeom>
            <a:grpFill/>
            <a:ln>
              <a:solidFill>
                <a:srgbClr val="EA50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1289343" y="3265503"/>
              <a:ext cx="1929608" cy="1929608"/>
            </a:xfrm>
            <a:prstGeom prst="ellipse">
              <a:avLst/>
            </a:prstGeom>
            <a:grpFill/>
            <a:ln w="50800" cap="rnd">
              <a:solidFill>
                <a:srgbClr val="EA504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Выбирайте аудиторию…"/>
          <p:cNvSpPr txBox="1"/>
          <p:nvPr/>
        </p:nvSpPr>
        <p:spPr>
          <a:xfrm>
            <a:off x="-1933181" y="384597"/>
            <a:ext cx="517289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457200" hangingPunct="0"/>
            <a:r>
              <a:rPr lang="ru-RU" sz="2000" b="1" kern="0" dirty="0">
                <a:solidFill>
                  <a:srgbClr val="EA5045"/>
                </a:solidFill>
                <a:latin typeface="Arial Narrow" panose="020B0606020202030204" pitchFamily="34" charset="0"/>
              </a:rPr>
              <a:t>Основание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767651" y="4834287"/>
            <a:ext cx="520989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dirty="0">
                <a:solidFill>
                  <a:srgbClr val="3F425A"/>
                </a:solidFill>
                <a:effectLst/>
                <a:latin typeface="Arial Narrow" panose="020B0606020202030204" pitchFamily="34" charset="0"/>
              </a:rPr>
              <a:t> </a:t>
            </a:r>
          </a:p>
          <a:p>
            <a:pPr algn="just"/>
            <a:r>
              <a:rPr lang="ru-RU" sz="1400" b="0" i="0" dirty="0">
                <a:solidFill>
                  <a:srgbClr val="3F425A"/>
                </a:solidFill>
                <a:effectLst/>
                <a:latin typeface="Arial Narrow" panose="020B0606020202030204" pitchFamily="34" charset="0"/>
              </a:rPr>
              <a:t>объединение региональных методистов, сформированное из числа лиц, прошедших диагностику профессиональных компетенций и повышение квалификации в области методической поддержки педагогических работников</a:t>
            </a:r>
          </a:p>
          <a:p>
            <a:pPr algn="just"/>
            <a:endParaRPr lang="ru-RU" sz="1400" kern="0" dirty="0">
              <a:solidFill>
                <a:srgbClr val="3F425A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just"/>
            <a:endParaRPr lang="ru-RU" sz="1400" kern="0" dirty="0">
              <a:solidFill>
                <a:srgbClr val="3F425A"/>
              </a:solidFill>
              <a:latin typeface="Arial Narrow" panose="020B0606020202030204" pitchFamily="34" charset="0"/>
              <a:ea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64575" y="1063479"/>
            <a:ext cx="5209895" cy="4103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defTabSz="457200" hangingPunct="0"/>
            <a:r>
              <a:rPr lang="ru-RU" sz="2000" b="1" kern="0" dirty="0">
                <a:solidFill>
                  <a:srgbClr val="EA5045"/>
                </a:solidFill>
                <a:latin typeface="Arial Narrow" panose="020B0606020202030204" pitchFamily="34" charset="0"/>
              </a:rPr>
              <a:t>Региональный</a:t>
            </a:r>
            <a:r>
              <a:rPr lang="ru-RU" sz="2000" b="1" kern="0" dirty="0">
                <a:solidFill>
                  <a:srgbClr val="233FA5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kern="0" dirty="0">
                <a:solidFill>
                  <a:srgbClr val="EA5045"/>
                </a:solidFill>
                <a:latin typeface="Arial Narrow" panose="020B0606020202030204" pitchFamily="34" charset="0"/>
              </a:rPr>
              <a:t>методист</a:t>
            </a:r>
          </a:p>
        </p:txBody>
      </p:sp>
      <p:sp>
        <p:nvSpPr>
          <p:cNvPr id="30" name="Дуга 29"/>
          <p:cNvSpPr/>
          <p:nvPr/>
        </p:nvSpPr>
        <p:spPr>
          <a:xfrm rot="20387464">
            <a:off x="4466625" y="265252"/>
            <a:ext cx="3787597" cy="3271897"/>
          </a:xfrm>
          <a:prstGeom prst="arc">
            <a:avLst>
              <a:gd name="adj1" fmla="val 16200000"/>
              <a:gd name="adj2" fmla="val 21023296"/>
            </a:avLst>
          </a:prstGeom>
          <a:ln w="41275" cap="rnd">
            <a:solidFill>
              <a:srgbClr val="EA5045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Оптимизация инфраструктуры продажи и логистики билетов…">
            <a:extLst>
              <a:ext uri="{FF2B5EF4-FFF2-40B4-BE49-F238E27FC236}">
                <a16:creationId xmlns:a16="http://schemas.microsoft.com/office/drawing/2014/main" id="{3AC382FA-D5EC-4DD4-AB89-19E90AED5DAF}"/>
              </a:ext>
            </a:extLst>
          </p:cNvPr>
          <p:cNvSpPr txBox="1"/>
          <p:nvPr/>
        </p:nvSpPr>
        <p:spPr>
          <a:xfrm>
            <a:off x="0" y="851563"/>
            <a:ext cx="3920358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45720" bIns="45720">
            <a:spAutoFit/>
          </a:bodyPr>
          <a:lstStyle/>
          <a:p>
            <a:pPr algn="just" defTabSz="457200" hangingPunct="0">
              <a:buSzPct val="100000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Концепция создания единой федеральной системы научно-методического сопровождения педагогических работников и управленческих кадров</a:t>
            </a:r>
          </a:p>
          <a:p>
            <a:pPr algn="just" defTabSz="457200" hangingPunct="0">
              <a:buSzPct val="100000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z="1400" kern="0" dirty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  <a:p>
            <a:pPr algn="just" defTabSz="457200" hangingPunct="0">
              <a:buSzPct val="100000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Распоряжение Министерства просвещения РФ от 15 декабря 2022 г. N Р-303</a:t>
            </a:r>
          </a:p>
          <a:p>
            <a:pPr algn="just" defTabSz="457200" hangingPunct="0">
              <a:buSzPct val="100000"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400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  <a:hlinkClick r:id="rId2"/>
              </a:rPr>
              <a:t>https://drive.google.com/file/d/1MlhpWR-6W1z0Iz6yTYfZt95liK6lofMz/view</a:t>
            </a:r>
            <a: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  <a:sym typeface="Arial"/>
              </a:rPr>
              <a:t> </a:t>
            </a:r>
            <a:endParaRPr sz="1400" kern="0" dirty="0">
              <a:solidFill>
                <a:srgbClr val="FFFFFF"/>
              </a:solidFill>
              <a:latin typeface="Arial Narrow" panose="020B0606020202030204" pitchFamily="34" charset="0"/>
              <a:cs typeface="Arial"/>
              <a:sym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FFDF7E-22CB-438E-B67E-C9CDAC06F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497" y="1005494"/>
            <a:ext cx="847417" cy="8535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BC7D63C-3EF8-4C04-8605-6E45EDFA81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234365" y="2852658"/>
            <a:ext cx="932585" cy="9554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CD120F-91AA-4FBB-85C1-C7323DD70C8C}"/>
              </a:ext>
            </a:extLst>
          </p:cNvPr>
          <p:cNvSpPr txBox="1"/>
          <p:nvPr/>
        </p:nvSpPr>
        <p:spPr>
          <a:xfrm>
            <a:off x="-26838" y="2452001"/>
            <a:ext cx="3764214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Концепция создания и функционирования региональной системы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научно-методического сопровождения педагогических работников и управленческих кадров Чеченской Республики</a:t>
            </a:r>
          </a:p>
          <a:p>
            <a:pPr algn="just"/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Приказ Минобрнауки ЧР от 23 декабря 2022 г.                 № 1864-п </a:t>
            </a:r>
          </a:p>
          <a:p>
            <a:pPr algn="just"/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  <a:hlinkClick r:id="rId5"/>
              </a:rPr>
              <a:t>https://drive.google.com/file/d/1Ki8OkVJ-Q-4clvmWsogfIgp2HqWt8-h6/view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D31A1A4-BB2F-4AB9-B4DE-D6C61398776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73" y="0"/>
            <a:ext cx="2172327" cy="6659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9A75591-FDA6-4C7D-95BA-17806B64D1C2}"/>
              </a:ext>
            </a:extLst>
          </p:cNvPr>
          <p:cNvSpPr txBox="1"/>
          <p:nvPr/>
        </p:nvSpPr>
        <p:spPr>
          <a:xfrm>
            <a:off x="-104424" y="4975769"/>
            <a:ext cx="355130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Состав кураторов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региональных методистов и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реестр региональных методистов</a:t>
            </a:r>
          </a:p>
          <a:p>
            <a:pPr algn="just"/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Приказ Минобрнауки ЧР от 31 августа 2023 г.                 № 1152-п </a:t>
            </a:r>
          </a:p>
          <a:p>
            <a:pPr algn="just"/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E14103D-5AF4-4528-85C8-AB48435E49AD}"/>
              </a:ext>
            </a:extLst>
          </p:cNvPr>
          <p:cNvSpPr/>
          <p:nvPr/>
        </p:nvSpPr>
        <p:spPr>
          <a:xfrm>
            <a:off x="6767652" y="4339697"/>
            <a:ext cx="5209895" cy="4103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defTabSz="457200" hangingPunct="0"/>
            <a:r>
              <a:rPr lang="ru-RU" sz="2000" b="1" kern="0" dirty="0">
                <a:solidFill>
                  <a:srgbClr val="EA5045"/>
                </a:solidFill>
                <a:latin typeface="Arial Narrow" panose="020B0606020202030204" pitchFamily="34" charset="0"/>
              </a:rPr>
              <a:t>Методический актив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DF5A536-9299-470C-ABA6-0CE7041532C5}"/>
              </a:ext>
            </a:extLst>
          </p:cNvPr>
          <p:cNvSpPr/>
          <p:nvPr/>
        </p:nvSpPr>
        <p:spPr>
          <a:xfrm>
            <a:off x="6772015" y="1747097"/>
            <a:ext cx="52098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kern="0" dirty="0">
                <a:solidFill>
                  <a:srgbClr val="3F425A"/>
                </a:solidFill>
                <a:latin typeface="Arial Narrow" panose="020B0606020202030204" pitchFamily="34" charset="0"/>
                <a:ea typeface="Arial"/>
                <a:cs typeface="Arial"/>
              </a:rPr>
              <a:t>педагогический работник - штатный сотрудник ЦНППМ или привлекаемый к работе в ЦНППМ по договору гражданско-правового характера и в иных формах сотрудничества, осуществляющий сопровождение непрерывного профессионального развития педагогических работников, в том числе оказывающий адресную методическую поддержку в разработке и реализации индивидуальных образовательных маршрутов непрерывного профессионального развития педагогических работников, обобщающий и распространяющий информацию о передовых технологиях обучения и воспитания, отечественном и мировом опыте в сфере образования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3796D22-2DF6-47BE-9FF6-A7275FC2A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521" y="5163536"/>
            <a:ext cx="954857" cy="95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55CD6CA-3968-4872-97DB-5704C742E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79" y="5163536"/>
            <a:ext cx="1000833" cy="10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202CD79-D5A9-4A25-A882-FC228DFCC253}"/>
              </a:ext>
            </a:extLst>
          </p:cNvPr>
          <p:cNvSpPr txBox="1"/>
          <p:nvPr/>
        </p:nvSpPr>
        <p:spPr>
          <a:xfrm>
            <a:off x="4601364" y="4581496"/>
            <a:ext cx="14300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>
                <a:solidFill>
                  <a:srgbClr val="EA5045"/>
                </a:solidFill>
                <a:latin typeface="Arial Narrow" panose="020B0606020202030204" pitchFamily="34" charset="0"/>
              </a:rPr>
              <a:t>Методический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>
                <a:solidFill>
                  <a:srgbClr val="EA5045"/>
                </a:solidFill>
                <a:latin typeface="Arial Narrow" panose="020B0606020202030204" pitchFamily="34" charset="0"/>
              </a:rPr>
              <a:t>актив</a:t>
            </a:r>
          </a:p>
          <a:p>
            <a:pPr algn="just"/>
            <a:endParaRPr lang="ru-RU" sz="1200" dirty="0">
              <a:solidFill>
                <a:srgbClr val="EA5045"/>
              </a:solidFill>
              <a:latin typeface="Arial Narrow" panose="020B0606020202030204" pitchFamily="34" charset="0"/>
            </a:endParaRPr>
          </a:p>
          <a:p>
            <a:pPr algn="just"/>
            <a:endParaRPr lang="ru-RU" sz="1200" dirty="0">
              <a:solidFill>
                <a:srgbClr val="EA5045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028147-EEB4-4AAE-921B-71F8E4080AF4}"/>
              </a:ext>
            </a:extLst>
          </p:cNvPr>
          <p:cNvSpPr txBox="1"/>
          <p:nvPr/>
        </p:nvSpPr>
        <p:spPr>
          <a:xfrm>
            <a:off x="3347872" y="4506631"/>
            <a:ext cx="9341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>
                <a:solidFill>
                  <a:srgbClr val="EA5045"/>
                </a:solidFill>
                <a:latin typeface="Arial Narrow" panose="020B0606020202030204" pitchFamily="34" charset="0"/>
              </a:rPr>
              <a:t>Кураторы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50A972F-F971-4A63-83F6-729AE8BC9C49}"/>
              </a:ext>
            </a:extLst>
          </p:cNvPr>
          <p:cNvSpPr txBox="1"/>
          <p:nvPr/>
        </p:nvSpPr>
        <p:spPr>
          <a:xfrm>
            <a:off x="6767651" y="4638421"/>
            <a:ext cx="70629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kern="0" dirty="0">
                <a:solidFill>
                  <a:srgbClr val="3F425A"/>
                </a:solidFill>
                <a:latin typeface="Arial Narrow" panose="020B0606020202030204" pitchFamily="34" charset="0"/>
                <a:ea typeface="Arial"/>
                <a:cs typeface="Arial"/>
                <a:hlinkClick r:id="rId9"/>
              </a:rPr>
              <a:t>http://cnppmpr.ru/%d1%82%d1%8c%d1%8e%d1%82%d0%be%d1%80%d1%8b/</a:t>
            </a:r>
            <a:r>
              <a:rPr lang="ru-RU" sz="1200" kern="0" dirty="0">
                <a:solidFill>
                  <a:srgbClr val="3F425A"/>
                </a:solidFill>
                <a:latin typeface="Arial Narrow" panose="020B0606020202030204" pitchFamily="34" charset="0"/>
                <a:ea typeface="Arial"/>
                <a:cs typeface="Arial"/>
              </a:rPr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2526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8430760" y="6199228"/>
            <a:ext cx="4279893" cy="0"/>
          </a:xfrm>
          <a:prstGeom prst="line">
            <a:avLst/>
          </a:prstGeom>
          <a:ln w="53975" cap="rnd">
            <a:solidFill>
              <a:srgbClr val="EA50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9199390" y="6453267"/>
            <a:ext cx="4279893" cy="0"/>
          </a:xfrm>
          <a:prstGeom prst="line">
            <a:avLst/>
          </a:prstGeom>
          <a:ln w="53975" cap="rnd">
            <a:solidFill>
              <a:srgbClr val="3F425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037441" y="6003377"/>
            <a:ext cx="4279893" cy="0"/>
          </a:xfrm>
          <a:prstGeom prst="line">
            <a:avLst/>
          </a:prstGeom>
          <a:ln w="53975" cap="rnd">
            <a:solidFill>
              <a:srgbClr val="45485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0469631" y="-773519"/>
            <a:ext cx="2847703" cy="2847703"/>
          </a:xfrm>
          <a:prstGeom prst="ellipse">
            <a:avLst/>
          </a:prstGeom>
          <a:solidFill>
            <a:srgbClr val="45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9434625" y="1843277"/>
            <a:ext cx="3017679" cy="2601449"/>
          </a:xfrm>
          <a:prstGeom prst="hexagon">
            <a:avLst/>
          </a:prstGeom>
          <a:solidFill>
            <a:srgbClr val="3F425A"/>
          </a:solidFill>
          <a:ln>
            <a:solidFill>
              <a:srgbClr val="EA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0438819">
            <a:off x="10037934" y="2362399"/>
            <a:ext cx="3359445" cy="952525"/>
          </a:xfrm>
          <a:prstGeom prst="rightArrow">
            <a:avLst>
              <a:gd name="adj1" fmla="val 50000"/>
              <a:gd name="adj2" fmla="val 119069"/>
            </a:avLst>
          </a:prstGeom>
          <a:noFill/>
          <a:ln w="41275">
            <a:solidFill>
              <a:srgbClr val="EA504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2" name="Ромб 11"/>
          <p:cNvSpPr/>
          <p:nvPr/>
        </p:nvSpPr>
        <p:spPr>
          <a:xfrm>
            <a:off x="9958305" y="3578672"/>
            <a:ext cx="3526725" cy="3526725"/>
          </a:xfrm>
          <a:prstGeom prst="diamond">
            <a:avLst/>
          </a:prstGeom>
          <a:solidFill>
            <a:srgbClr val="3F425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519612" y="-1372095"/>
            <a:ext cx="2847703" cy="2847703"/>
          </a:xfrm>
          <a:prstGeom prst="ellipse">
            <a:avLst/>
          </a:prstGeom>
          <a:noFill/>
          <a:ln w="50800" cap="rnd">
            <a:solidFill>
              <a:srgbClr val="EA504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4" name="Ромб 13"/>
          <p:cNvSpPr/>
          <p:nvPr/>
        </p:nvSpPr>
        <p:spPr>
          <a:xfrm>
            <a:off x="10157562" y="3803648"/>
            <a:ext cx="3076771" cy="3076771"/>
          </a:xfrm>
          <a:prstGeom prst="diamond">
            <a:avLst/>
          </a:prstGeom>
          <a:noFill/>
          <a:ln w="38100">
            <a:solidFill>
              <a:srgbClr val="EA504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8983686" y="1329470"/>
            <a:ext cx="4125790" cy="3556716"/>
          </a:xfrm>
          <a:prstGeom prst="hexagon">
            <a:avLst/>
          </a:prstGeom>
          <a:noFill/>
          <a:ln w="34925">
            <a:solidFill>
              <a:srgbClr val="EA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15176" y="365090"/>
            <a:ext cx="580653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3F42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3F425A"/>
                </a:solidFill>
                <a:latin typeface="Arial Narrow" panose="020B0606020202030204" pitchFamily="34" charset="0"/>
              </a:rPr>
              <a:t>Методист сегодня – это не уставший от жизни пенсионер, который выполняет функции администратора.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3F425A"/>
                </a:solidFill>
                <a:latin typeface="Arial Narrow" panose="020B0606020202030204" pitchFamily="34" charset="0"/>
              </a:rPr>
              <a:t>Методист сегодня – это педагог высшей квалификационной категории, </a:t>
            </a:r>
            <a:r>
              <a:rPr lang="ru-RU" sz="2400" dirty="0" smtClean="0">
                <a:solidFill>
                  <a:srgbClr val="3F425A"/>
                </a:solidFill>
                <a:latin typeface="Arial Narrow" panose="020B0606020202030204" pitchFamily="34" charset="0"/>
              </a:rPr>
              <a:t>пользующи</a:t>
            </a:r>
            <a:r>
              <a:rPr lang="ru-RU" sz="2400" dirty="0">
                <a:solidFill>
                  <a:srgbClr val="3F425A"/>
                </a:solidFill>
                <a:latin typeface="Arial Narrow" panose="020B0606020202030204" pitchFamily="34" charset="0"/>
              </a:rPr>
              <a:t>й</a:t>
            </a:r>
            <a:r>
              <a:rPr lang="ru-RU" sz="2400" dirty="0" smtClean="0">
                <a:solidFill>
                  <a:srgbClr val="3F425A"/>
                </a:solidFill>
                <a:latin typeface="Arial Narrow" panose="020B0606020202030204" pitchFamily="34" charset="0"/>
              </a:rPr>
              <a:t>ся </a:t>
            </a:r>
            <a:r>
              <a:rPr lang="ru-RU" sz="2400" dirty="0">
                <a:solidFill>
                  <a:srgbClr val="3F425A"/>
                </a:solidFill>
                <a:latin typeface="Arial Narrow" panose="020B0606020202030204" pitchFamily="34" charset="0"/>
              </a:rPr>
              <a:t>авторитетом и уважением среди коллег, оказывающий адресную методическую </a:t>
            </a:r>
            <a:br>
              <a:rPr lang="ru-RU" sz="2400" dirty="0">
                <a:solidFill>
                  <a:srgbClr val="3F425A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rgbClr val="3F425A"/>
                </a:solidFill>
                <a:latin typeface="Arial Narrow" panose="020B0606020202030204" pitchFamily="34" charset="0"/>
              </a:rPr>
              <a:t>поддержку педагогическим работникам, владеющий знаниями о современных педагогических технологиях, методах, методиках и приемах преподавания учебных предметов, формирования </a:t>
            </a:r>
            <a:r>
              <a:rPr lang="ru-RU" sz="2400" dirty="0" err="1">
                <a:solidFill>
                  <a:srgbClr val="3F425A"/>
                </a:solidFill>
                <a:latin typeface="Arial Narrow" panose="020B0606020202030204" pitchFamily="34" charset="0"/>
              </a:rPr>
              <a:t>метапредметных</a:t>
            </a:r>
            <a:r>
              <a:rPr lang="ru-RU" sz="2400" dirty="0">
                <a:solidFill>
                  <a:srgbClr val="3F425A"/>
                </a:solidFill>
                <a:latin typeface="Arial Narrow" panose="020B0606020202030204" pitchFamily="34" charset="0"/>
              </a:rPr>
              <a:t> компетенций у обучающихся, владеющий навыками переноса приобретенных компетенций в практическую деятельность. </a:t>
            </a:r>
            <a:br>
              <a:rPr lang="ru-RU" sz="2400" dirty="0">
                <a:solidFill>
                  <a:srgbClr val="3F425A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rgbClr val="3F425A"/>
                </a:solidFill>
                <a:latin typeface="Arial Narrow" panose="020B0606020202030204" pitchFamily="34" charset="0"/>
              </a:rPr>
              <a:t>Это – учитель учителей!» </a:t>
            </a:r>
          </a:p>
          <a:p>
            <a:pPr algn="r"/>
            <a:r>
              <a:rPr lang="ru-RU" sz="2400" dirty="0">
                <a:solidFill>
                  <a:srgbClr val="3F425A"/>
                </a:solidFill>
                <a:latin typeface="Arial Narrow" panose="020B0606020202030204" pitchFamily="34" charset="0"/>
              </a:rPr>
              <a:t>С.С. Кравцов</a:t>
            </a:r>
          </a:p>
          <a:p>
            <a:pPr algn="r">
              <a:spcAft>
                <a:spcPts val="0"/>
              </a:spcAft>
            </a:pPr>
            <a:endParaRPr lang="ru-RU" sz="2400" dirty="0">
              <a:solidFill>
                <a:srgbClr val="1B3281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0" y="799429"/>
            <a:ext cx="2672759" cy="2672759"/>
          </a:xfrm>
          <a:prstGeom prst="rect">
            <a:avLst/>
          </a:prstGeom>
          <a:ln>
            <a:solidFill>
              <a:srgbClr val="1B3281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1" y="3674002"/>
            <a:ext cx="3121076" cy="22705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0769" y="6058571"/>
            <a:ext cx="27460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EA5045"/>
                </a:solidFill>
                <a:latin typeface="Arial Narrow" panose="020B0606020202030204" pitchFamily="34" charset="0"/>
              </a:rPr>
              <a:t>28 АПРЕЛЯ 2022 г</a:t>
            </a:r>
            <a:r>
              <a:rPr lang="ru-RU" b="1" dirty="0">
                <a:solidFill>
                  <a:srgbClr val="3F425A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390864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>
            <a:extLst>
              <a:ext uri="{FF2B5EF4-FFF2-40B4-BE49-F238E27FC236}">
                <a16:creationId xmlns:a16="http://schemas.microsoft.com/office/drawing/2014/main" id="{73C1737F-81CD-489B-BFE7-6630AC347D71}"/>
              </a:ext>
            </a:extLst>
          </p:cNvPr>
          <p:cNvSpPr/>
          <p:nvPr/>
        </p:nvSpPr>
        <p:spPr>
          <a:xfrm>
            <a:off x="478968" y="94997"/>
            <a:ext cx="11621863" cy="1033272"/>
          </a:xfrm>
          <a:prstGeom prst="flowChartProcess">
            <a:avLst/>
          </a:prstGeom>
          <a:solidFill>
            <a:srgbClr val="3F425A"/>
          </a:solidFill>
          <a:ln>
            <a:solidFill>
              <a:schemeClr val="accent1">
                <a:shade val="50000"/>
                <a:alpha val="97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pc="-15" dirty="0">
                <a:solidFill>
                  <a:srgbClr val="EA5045"/>
                </a:solidFill>
                <a:latin typeface="Arial Narrow" panose="020B0606020202030204" pitchFamily="34" charset="0"/>
                <a:cs typeface="Microsoft Sans Serif"/>
              </a:rPr>
              <a:t>Каскадная модель </a:t>
            </a:r>
          </a:p>
          <a:p>
            <a:pPr algn="ctr"/>
            <a:r>
              <a:rPr lang="ru-RU" sz="2000" spc="-15" dirty="0">
                <a:solidFill>
                  <a:srgbClr val="EA5045"/>
                </a:solidFill>
                <a:latin typeface="Arial Narrow" panose="020B0606020202030204" pitchFamily="34" charset="0"/>
                <a:cs typeface="Microsoft Sans Serif"/>
              </a:rPr>
              <a:t>научно-методического сопровождения педагогических работников </a:t>
            </a:r>
            <a:endParaRPr lang="ru-RU" sz="2000" dirty="0">
              <a:solidFill>
                <a:srgbClr val="EA5045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733E7F5-8AA2-4FED-A2A2-6030A6A821FB}"/>
              </a:ext>
            </a:extLst>
          </p:cNvPr>
          <p:cNvSpPr/>
          <p:nvPr/>
        </p:nvSpPr>
        <p:spPr>
          <a:xfrm>
            <a:off x="2976063" y="1221773"/>
            <a:ext cx="6912768" cy="611447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ФГАОУ ДПО «Академия Минпросвещения России»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Координатор ЕФС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2A4132F-8791-4A29-AE10-5807B8659092}"/>
              </a:ext>
            </a:extLst>
          </p:cNvPr>
          <p:cNvSpPr/>
          <p:nvPr/>
        </p:nvSpPr>
        <p:spPr>
          <a:xfrm>
            <a:off x="2999656" y="2263667"/>
            <a:ext cx="3716314" cy="540139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ЦНППМ-Координатор РСНМС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312C9B-B95E-4D8B-9CE0-F0340C9043E3}"/>
              </a:ext>
            </a:extLst>
          </p:cNvPr>
          <p:cNvSpPr/>
          <p:nvPr/>
        </p:nvSpPr>
        <p:spPr>
          <a:xfrm>
            <a:off x="3388199" y="3629597"/>
            <a:ext cx="6329715" cy="842943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методическая служба</a:t>
            </a:r>
            <a:endParaRPr lang="ru-RU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команда </a:t>
            </a: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региональных методистов по предметным областям 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ABE686F-7AF4-4DF7-8454-2348DB16BBE4}"/>
              </a:ext>
            </a:extLst>
          </p:cNvPr>
          <p:cNvSpPr/>
          <p:nvPr/>
        </p:nvSpPr>
        <p:spPr>
          <a:xfrm>
            <a:off x="3556876" y="5298331"/>
            <a:ext cx="4824536" cy="603872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ОО/педагоги, нуждающиеся в методической помощи</a:t>
            </a:r>
          </a:p>
        </p:txBody>
      </p:sp>
      <p:sp useBgFill="1"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125B373-127C-4CC8-923C-7594CBE38247}"/>
              </a:ext>
            </a:extLst>
          </p:cNvPr>
          <p:cNvSpPr/>
          <p:nvPr/>
        </p:nvSpPr>
        <p:spPr>
          <a:xfrm>
            <a:off x="223023" y="5062959"/>
            <a:ext cx="2488645" cy="1772642"/>
          </a:xfrm>
          <a:prstGeom prst="roundRect">
            <a:avLst/>
          </a:prstGeom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b="1" dirty="0">
              <a:solidFill>
                <a:srgbClr val="600000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b="1" dirty="0">
              <a:solidFill>
                <a:srgbClr val="600000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latin typeface="Calibri"/>
              </a:rPr>
              <a:t>(1 среда, суббота-  кураторы ЦНППМ и предметные центры ИРО работают с региональными методистами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latin typeface="Calibri"/>
              </a:rPr>
              <a:t>2 среда, суббота– региональные методисты  работают с педагогами соответствующих районов)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6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E5448FD-6B01-451F-8CD7-7AF4C21AA2C7}"/>
              </a:ext>
            </a:extLst>
          </p:cNvPr>
          <p:cNvSpPr/>
          <p:nvPr/>
        </p:nvSpPr>
        <p:spPr>
          <a:xfrm>
            <a:off x="8779227" y="4843656"/>
            <a:ext cx="3412773" cy="1958801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Повышение кадрового потенциала ОО и ММС: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6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1" dirty="0">
                <a:latin typeface="Arial Narrow" panose="020B0606020202030204" pitchFamily="34" charset="0"/>
              </a:rPr>
              <a:t> региональный пул методистов, представленный 17 муниципальными командами</a:t>
            </a:r>
          </a:p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200" b="1" dirty="0">
              <a:latin typeface="Arial Narrow" panose="020B0606020202030204" pitchFamily="34" charset="0"/>
            </a:endParaRPr>
          </a:p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1" dirty="0">
                <a:latin typeface="Arial Narrow" panose="020B0606020202030204" pitchFamily="34" charset="0"/>
              </a:rPr>
              <a:t>не менее 70 %  педагогов в возрасте до 35 лет в первые 3 года работы получат </a:t>
            </a:r>
            <a:r>
              <a:rPr lang="ru-RU" sz="1200" b="1" u="sng" dirty="0">
                <a:latin typeface="Arial Narrow" panose="020B0606020202030204" pitchFamily="34" charset="0"/>
              </a:rPr>
              <a:t>адресную </a:t>
            </a:r>
            <a:r>
              <a:rPr lang="ru-RU" sz="1200" b="1" dirty="0">
                <a:latin typeface="Arial Narrow" panose="020B0606020202030204" pitchFamily="34" charset="0"/>
              </a:rPr>
              <a:t>методическую помощь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617536D-D0DD-49F3-93D4-42CD64D4F910}"/>
              </a:ext>
            </a:extLst>
          </p:cNvPr>
          <p:cNvSpPr/>
          <p:nvPr/>
        </p:nvSpPr>
        <p:spPr>
          <a:xfrm>
            <a:off x="9888831" y="3849009"/>
            <a:ext cx="1935304" cy="1003938"/>
          </a:xfrm>
          <a:prstGeom prst="roundRect">
            <a:avLst/>
          </a:prstGeom>
          <a:solidFill>
            <a:srgbClr val="3F425A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EA5045"/>
                </a:solidFill>
                <a:latin typeface="Arial Narrow" panose="020B0606020202030204" pitchFamily="34" charset="0"/>
              </a:rPr>
              <a:t>Планируемый результат до 2024 года: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027927E-33EB-467B-B461-3333BB12BA50}"/>
              </a:ext>
            </a:extLst>
          </p:cNvPr>
          <p:cNvSpPr/>
          <p:nvPr/>
        </p:nvSpPr>
        <p:spPr>
          <a:xfrm>
            <a:off x="223023" y="3972223"/>
            <a:ext cx="2208965" cy="1096308"/>
          </a:xfrm>
          <a:prstGeom prst="roundRect">
            <a:avLst/>
          </a:prstGeom>
          <a:solidFill>
            <a:srgbClr val="3F425A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EA5045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b="1" dirty="0">
                <a:solidFill>
                  <a:srgbClr val="EA5045"/>
                </a:solidFill>
                <a:latin typeface="Arial Narrow" panose="020B0606020202030204" pitchFamily="34" charset="0"/>
              </a:rPr>
              <a:t>Единые методические дни для региональных методистов</a:t>
            </a:r>
          </a:p>
          <a:p>
            <a:pPr algn="ctr"/>
            <a:endParaRPr lang="ru-RU" sz="1000" b="1" dirty="0">
              <a:solidFill>
                <a:srgbClr val="600000"/>
              </a:solidFill>
            </a:endParaRPr>
          </a:p>
          <a:p>
            <a:pPr algn="ctr"/>
            <a:endParaRPr lang="ru-RU" sz="1000" b="1" dirty="0">
              <a:solidFill>
                <a:srgbClr val="600000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3BB5A43-DE5D-4037-B5A2-69EC3C5899F3}"/>
              </a:ext>
            </a:extLst>
          </p:cNvPr>
          <p:cNvSpPr/>
          <p:nvPr/>
        </p:nvSpPr>
        <p:spPr>
          <a:xfrm>
            <a:off x="7003437" y="2312797"/>
            <a:ext cx="3716314" cy="540139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ГБУ ДПО «ИРО ЧР»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A28BC7E-2CBC-4395-991F-E7D98B7B752F}"/>
              </a:ext>
            </a:extLst>
          </p:cNvPr>
          <p:cNvSpPr/>
          <p:nvPr/>
        </p:nvSpPr>
        <p:spPr>
          <a:xfrm>
            <a:off x="69414" y="2852936"/>
            <a:ext cx="2322034" cy="747787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600000"/>
                </a:solidFill>
              </a:rPr>
              <a:t>ГБУ «ЦОКО»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9AC01ACD-8DAA-4946-B6A3-0477C88DD4BC}"/>
              </a:ext>
            </a:extLst>
          </p:cNvPr>
          <p:cNvCxnSpPr>
            <a:cxnSpLocks/>
          </p:cNvCxnSpPr>
          <p:nvPr/>
        </p:nvCxnSpPr>
        <p:spPr>
          <a:xfrm>
            <a:off x="6553056" y="4618980"/>
            <a:ext cx="0" cy="443979"/>
          </a:xfrm>
          <a:prstGeom prst="straightConnector1">
            <a:avLst/>
          </a:prstGeom>
          <a:ln>
            <a:solidFill>
              <a:srgbClr val="EA504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B220B607-8637-4658-A0F0-25A16CFA8B11}"/>
              </a:ext>
            </a:extLst>
          </p:cNvPr>
          <p:cNvCxnSpPr>
            <a:cxnSpLocks/>
          </p:cNvCxnSpPr>
          <p:nvPr/>
        </p:nvCxnSpPr>
        <p:spPr>
          <a:xfrm flipH="1" flipV="1">
            <a:off x="2474084" y="3755236"/>
            <a:ext cx="655098" cy="183955"/>
          </a:xfrm>
          <a:prstGeom prst="straightConnector1">
            <a:avLst/>
          </a:prstGeom>
          <a:ln>
            <a:solidFill>
              <a:srgbClr val="EA504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Левая фигурная скобка 16">
            <a:extLst>
              <a:ext uri="{FF2B5EF4-FFF2-40B4-BE49-F238E27FC236}">
                <a16:creationId xmlns:a16="http://schemas.microsoft.com/office/drawing/2014/main" id="{592A836B-24C6-49DA-8926-6296BFECE5D2}"/>
              </a:ext>
            </a:extLst>
          </p:cNvPr>
          <p:cNvSpPr/>
          <p:nvPr/>
        </p:nvSpPr>
        <p:spPr>
          <a:xfrm rot="5400000">
            <a:off x="6553046" y="399336"/>
            <a:ext cx="325848" cy="3187008"/>
          </a:xfrm>
          <a:prstGeom prst="leftBrace">
            <a:avLst/>
          </a:prstGeom>
          <a:ln>
            <a:solidFill>
              <a:srgbClr val="EA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305C382C-155E-4930-B80F-301E295204C6}"/>
              </a:ext>
            </a:extLst>
          </p:cNvPr>
          <p:cNvCxnSpPr>
            <a:cxnSpLocks/>
          </p:cNvCxnSpPr>
          <p:nvPr/>
        </p:nvCxnSpPr>
        <p:spPr>
          <a:xfrm flipH="1">
            <a:off x="2359409" y="2469450"/>
            <a:ext cx="542742" cy="161592"/>
          </a:xfrm>
          <a:prstGeom prst="straightConnector1">
            <a:avLst/>
          </a:prstGeom>
          <a:ln>
            <a:solidFill>
              <a:srgbClr val="EA504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Левая фигурная скобка 18">
            <a:extLst>
              <a:ext uri="{FF2B5EF4-FFF2-40B4-BE49-F238E27FC236}">
                <a16:creationId xmlns:a16="http://schemas.microsoft.com/office/drawing/2014/main" id="{240847E0-F33B-4302-BE21-2FD8F67EBB15}"/>
              </a:ext>
            </a:extLst>
          </p:cNvPr>
          <p:cNvSpPr/>
          <p:nvPr/>
        </p:nvSpPr>
        <p:spPr>
          <a:xfrm rot="5400000">
            <a:off x="6553046" y="1628566"/>
            <a:ext cx="325848" cy="3187008"/>
          </a:xfrm>
          <a:prstGeom prst="leftBrace">
            <a:avLst/>
          </a:prstGeom>
          <a:ln>
            <a:solidFill>
              <a:srgbClr val="EA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8688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9D5C6B3-20B5-4462-B701-6F4D3CDF2719}"/>
              </a:ext>
            </a:extLst>
          </p:cNvPr>
          <p:cNvGrpSpPr/>
          <p:nvPr/>
        </p:nvGrpSpPr>
        <p:grpSpPr>
          <a:xfrm>
            <a:off x="413000" y="6146829"/>
            <a:ext cx="11779000" cy="536713"/>
            <a:chOff x="206500" y="6211957"/>
            <a:chExt cx="11779000" cy="522914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C042FF2-AE44-42D3-B24F-8BAADD15D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722" y="6211957"/>
              <a:ext cx="1994451" cy="522914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A2BFDDA3-87FA-4BC8-A0A9-E2F95FF3B2E2}"/>
                </a:ext>
              </a:extLst>
            </p:cNvPr>
            <p:cNvSpPr/>
            <p:nvPr/>
          </p:nvSpPr>
          <p:spPr>
            <a:xfrm>
              <a:off x="206500" y="6393082"/>
              <a:ext cx="4493616" cy="327991"/>
            </a:xfrm>
            <a:prstGeom prst="rect">
              <a:avLst/>
            </a:prstGeom>
            <a:solidFill>
              <a:srgbClr val="3F42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A279A48-3404-4529-81D5-6EF00A52F03A}"/>
                </a:ext>
              </a:extLst>
            </p:cNvPr>
            <p:cNvSpPr/>
            <p:nvPr/>
          </p:nvSpPr>
          <p:spPr>
            <a:xfrm>
              <a:off x="6853594" y="6393081"/>
              <a:ext cx="5131906" cy="327991"/>
            </a:xfrm>
            <a:prstGeom prst="rect">
              <a:avLst/>
            </a:prstGeom>
            <a:solidFill>
              <a:srgbClr val="3F42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20937FE-8E95-4EBE-A208-2A24426B3866}"/>
              </a:ext>
            </a:extLst>
          </p:cNvPr>
          <p:cNvSpPr/>
          <p:nvPr/>
        </p:nvSpPr>
        <p:spPr>
          <a:xfrm>
            <a:off x="792336" y="1535076"/>
            <a:ext cx="10384221" cy="155942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EA504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- координация деятельности сети ЦНППМ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- организация повышения квалификации и методическое сопровождение региональных методистов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- разработка показателей  эффективности РСНМС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- мониторинг эффективности функционирования ЕФС, РСНМС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7E3396E-A441-4AA4-AD87-ED991C96889B}"/>
              </a:ext>
            </a:extLst>
          </p:cNvPr>
          <p:cNvSpPr/>
          <p:nvPr/>
        </p:nvSpPr>
        <p:spPr>
          <a:xfrm>
            <a:off x="268644" y="362273"/>
            <a:ext cx="11779000" cy="756093"/>
          </a:xfrm>
          <a:prstGeom prst="rect">
            <a:avLst/>
          </a:prstGeom>
          <a:solidFill>
            <a:srgbClr val="3F425A"/>
          </a:solidFill>
          <a:ln w="19050"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EA5045"/>
                </a:solidFill>
                <a:latin typeface="Arial Narrow" panose="020B0606020202030204" pitchFamily="34" charset="0"/>
              </a:rPr>
              <a:t>ЕФС ФГАОУ ДПО «Академия Минпросвещения России»</a:t>
            </a:r>
          </a:p>
          <a:p>
            <a:pPr algn="ctr"/>
            <a:r>
              <a:rPr lang="ru-RU" sz="2000" b="1" dirty="0">
                <a:solidFill>
                  <a:srgbClr val="EA5045"/>
                </a:solidFill>
                <a:latin typeface="Arial Narrow" panose="020B0606020202030204" pitchFamily="34" charset="0"/>
              </a:rPr>
              <a:t>Координатор </a:t>
            </a: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B960A288-9EB2-403F-8023-91220A3480B4}"/>
              </a:ext>
            </a:extLst>
          </p:cNvPr>
          <p:cNvSpPr txBox="1">
            <a:spLocks/>
          </p:cNvSpPr>
          <p:nvPr/>
        </p:nvSpPr>
        <p:spPr>
          <a:xfrm>
            <a:off x="596347" y="3866555"/>
            <a:ext cx="5181600" cy="163275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42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Цифровая Экосистема ДПО </a:t>
            </a:r>
            <a:r>
              <a:rPr lang="ru-RU" b="1" kern="0" dirty="0">
                <a:solidFill>
                  <a:prstClr val="black"/>
                </a:solidFill>
                <a:latin typeface="Calibri"/>
              </a:rPr>
              <a:t>- </a:t>
            </a:r>
            <a:r>
              <a:rPr lang="ru-RU" kern="0" dirty="0">
                <a:solidFill>
                  <a:prstClr val="black"/>
                </a:solidFill>
                <a:latin typeface="Arial Narrow" panose="020B0606020202030204" pitchFamily="34" charset="0"/>
              </a:rPr>
              <a:t>элемент цифровой образовательной среды, созданный для формирования единого образовательного пространства и развития цифровой образовательной среды дополнительного профессионального образования педагогических работников. Портал консолидирует образовательные возможности участников системы дополнительного профессионального образования, унифицирует подходы к повышению квалификации и переподготовке педагогических работников и управленческих кадров и развитию их профессиональных компетенций </a:t>
            </a:r>
            <a:r>
              <a:rPr lang="en-US" kern="0" dirty="0">
                <a:solidFill>
                  <a:prstClr val="black"/>
                </a:solidFill>
                <a:latin typeface="Arial Narrow" panose="020B0606020202030204" pitchFamily="34" charset="0"/>
                <a:hlinkClick r:id="rId3"/>
              </a:rPr>
              <a:t>https://education.apkpro.ru/</a:t>
            </a:r>
            <a:r>
              <a:rPr lang="ru-RU" kern="0" dirty="0">
                <a:solidFill>
                  <a:prstClr val="black"/>
                </a:solidFill>
                <a:latin typeface="Arial Narrow" panose="020B0606020202030204" pitchFamily="34" charset="0"/>
              </a:rPr>
              <a:t>   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0B871559-95CE-4E0C-99B1-E0D40D8E5BC1}"/>
              </a:ext>
            </a:extLst>
          </p:cNvPr>
          <p:cNvSpPr txBox="1">
            <a:spLocks/>
          </p:cNvSpPr>
          <p:nvPr/>
        </p:nvSpPr>
        <p:spPr>
          <a:xfrm>
            <a:off x="6306205" y="3922083"/>
            <a:ext cx="5181600" cy="239394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latin typeface="Arial Narrow" panose="020B0606020202030204" pitchFamily="34" charset="0"/>
              </a:rPr>
              <a:t>Кабинет методиста </a:t>
            </a:r>
            <a:r>
              <a:rPr lang="ru-RU" sz="2000" b="1" dirty="0"/>
              <a:t>- </a:t>
            </a:r>
            <a:r>
              <a:rPr lang="ru-RU" sz="1300" dirty="0">
                <a:latin typeface="Arial Narrow" panose="020B0606020202030204" pitchFamily="34" charset="0"/>
              </a:rPr>
              <a:t>федеральный портал для конструирования и дистанционного сопровождения индивидуальных образовательных маршрутов педагогических работников</a:t>
            </a:r>
            <a:r>
              <a:rPr lang="en-US" sz="1300" dirty="0">
                <a:latin typeface="Arial Narrow" panose="020B0606020202030204" pitchFamily="34" charset="0"/>
              </a:rPr>
              <a:t> </a:t>
            </a:r>
            <a:r>
              <a:rPr lang="en-US" sz="1300" dirty="0">
                <a:latin typeface="Arial Narrow" panose="020B0606020202030204" pitchFamily="34" charset="0"/>
                <a:hlinkClick r:id="rId4"/>
              </a:rPr>
              <a:t>https://fms.apkpro.ru</a:t>
            </a:r>
            <a:r>
              <a:rPr lang="en-US" sz="1300" dirty="0">
                <a:latin typeface="Arial Narrow" panose="020B0606020202030204" pitchFamily="34" charset="0"/>
              </a:rPr>
              <a:t>.</a:t>
            </a:r>
            <a:r>
              <a:rPr lang="ru-RU" sz="13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Левая фигурная скобка 13">
            <a:extLst>
              <a:ext uri="{FF2B5EF4-FFF2-40B4-BE49-F238E27FC236}">
                <a16:creationId xmlns:a16="http://schemas.microsoft.com/office/drawing/2014/main" id="{B2D47226-B98C-4989-B8C7-8B7CDCEDD47D}"/>
              </a:ext>
            </a:extLst>
          </p:cNvPr>
          <p:cNvSpPr/>
          <p:nvPr/>
        </p:nvSpPr>
        <p:spPr>
          <a:xfrm rot="5400000">
            <a:off x="5881850" y="698140"/>
            <a:ext cx="281154" cy="5423461"/>
          </a:xfrm>
          <a:prstGeom prst="leftBrace">
            <a:avLst/>
          </a:prstGeom>
          <a:ln>
            <a:solidFill>
              <a:srgbClr val="6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69209D2-FDBF-4F0E-BBC6-B1575F050D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76" y="5561006"/>
            <a:ext cx="648072" cy="6088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4F4B8A8-449E-425C-B4B9-5F465658F0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7005" y="5571151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3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7E0B3A-03A8-44D2-9129-FDFE4131AFB2}"/>
              </a:ext>
            </a:extLst>
          </p:cNvPr>
          <p:cNvSpPr/>
          <p:nvPr/>
        </p:nvSpPr>
        <p:spPr>
          <a:xfrm>
            <a:off x="1161448" y="6479358"/>
            <a:ext cx="10010927" cy="327991"/>
          </a:xfrm>
          <a:prstGeom prst="rect">
            <a:avLst/>
          </a:prstGeom>
          <a:solidFill>
            <a:srgbClr val="3F4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CB83DB5-1B84-4078-8D4D-E59617C3E11F}"/>
              </a:ext>
            </a:extLst>
          </p:cNvPr>
          <p:cNvSpPr/>
          <p:nvPr/>
        </p:nvSpPr>
        <p:spPr>
          <a:xfrm>
            <a:off x="9006808" y="1697313"/>
            <a:ext cx="3120115" cy="467685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EA504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организация процессов обучения педагогов на Цифровой экосистеме ДПО Академии Минпросвещения России (формирование списков, техническое сопровождение, консультирование педагогов)</a:t>
            </a:r>
          </a:p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</a:t>
            </a:r>
            <a:r>
              <a:rPr kumimoji="0" lang="ru-RU" sz="14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абота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с отчетностью п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 курсам, ведение базы данных педагогов, прошедших обучение по ДПП КПК ФРП</a:t>
            </a:r>
          </a:p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учет и выдача удостоверений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организационно-техническое сопровождение региональных методистов и педагогов, обучающихся по ИОМ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(техническое сопровождение цифровых инструментов РСНМС)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B9B9B5-B7CC-4BD4-AEB4-0EFB3BA73A46}"/>
              </a:ext>
            </a:extLst>
          </p:cNvPr>
          <p:cNvSpPr/>
          <p:nvPr/>
        </p:nvSpPr>
        <p:spPr>
          <a:xfrm>
            <a:off x="9494507" y="572757"/>
            <a:ext cx="2158928" cy="825164"/>
          </a:xfrm>
          <a:prstGeom prst="roundRect">
            <a:avLst/>
          </a:prstGeom>
          <a:solidFill>
            <a:srgbClr val="3F425A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 </a:t>
            </a:r>
            <a:r>
              <a:rPr lang="ru-RU" sz="1600" b="1" dirty="0"/>
              <a:t>Муниципальные координаторы районов ЦНППМ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7C76E95-FFFC-49AB-8076-94BDC9069C4C}"/>
              </a:ext>
            </a:extLst>
          </p:cNvPr>
          <p:cNvSpPr/>
          <p:nvPr/>
        </p:nvSpPr>
        <p:spPr>
          <a:xfrm>
            <a:off x="3188884" y="1878506"/>
            <a:ext cx="5723975" cy="463923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EA504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ru-RU" sz="13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посткурсовое</a:t>
            </a:r>
            <a:r>
              <a:rPr kumimoji="0" lang="ru-RU" sz="13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сопровождение программ ДПО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реализация программ повышения квалификации на завершающих этапах (в практической части) при каскадной системе повышения квалификации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тьюторское</a:t>
            </a:r>
            <a:r>
              <a:rPr kumimoji="0" lang="ru-RU" sz="13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сопровождение программ ДПО, включенных в Федеральный реестр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выявление профессиональных дефицитов педагогических работников и управленческих кадров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построение и сопровождение ИОМ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	организация взаимодействия, взаимопомощи и </a:t>
            </a:r>
            <a:r>
              <a:rPr kumimoji="0" lang="ru-RU" sz="13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взаимообучения</a:t>
            </a:r>
            <a:r>
              <a:rPr lang="ru-RU" sz="1300" kern="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300" kern="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методическая помощь педагогическим работникам, осуществляющим педагогическую деятельность в школах с низкими образовательными результатами обучающихся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	оказание консультативной помощи и поддержки педагогическим работникам и управленческим кадрам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1DE7471-EA0F-453A-B154-8DF6D65E59C6}"/>
              </a:ext>
            </a:extLst>
          </p:cNvPr>
          <p:cNvSpPr/>
          <p:nvPr/>
        </p:nvSpPr>
        <p:spPr>
          <a:xfrm>
            <a:off x="3684233" y="1261769"/>
            <a:ext cx="4563121" cy="447468"/>
          </a:xfrm>
          <a:prstGeom prst="roundRect">
            <a:avLst/>
          </a:prstGeom>
          <a:solidFill>
            <a:srgbClr val="3F425A"/>
          </a:solidFill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 Narrow" panose="020B0606020202030204" pitchFamily="34" charset="0"/>
              </a:rPr>
              <a:t>17 ММС/команды региональных методистов по предметным областям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611535CF-E926-4017-9DA8-3E71C7294B63}"/>
              </a:ext>
            </a:extLst>
          </p:cNvPr>
          <p:cNvCxnSpPr>
            <a:cxnSpLocks/>
          </p:cNvCxnSpPr>
          <p:nvPr/>
        </p:nvCxnSpPr>
        <p:spPr>
          <a:xfrm flipH="1">
            <a:off x="8356356" y="1684670"/>
            <a:ext cx="984108" cy="206085"/>
          </a:xfrm>
          <a:prstGeom prst="straightConnector1">
            <a:avLst/>
          </a:prstGeom>
          <a:ln>
            <a:solidFill>
              <a:srgbClr val="6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5512DD2-EC55-445A-B72C-573B049F9DC6}"/>
              </a:ext>
            </a:extLst>
          </p:cNvPr>
          <p:cNvSpPr/>
          <p:nvPr/>
        </p:nvSpPr>
        <p:spPr>
          <a:xfrm>
            <a:off x="65076" y="1809705"/>
            <a:ext cx="2990973" cy="456446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EA5045"/>
            </a:solidFill>
            <a:prstDash val="solid"/>
          </a:ln>
          <a:effectLst/>
        </p:spPr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координация деятельности региональных методистов</a:t>
            </a:r>
          </a:p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</a:t>
            </a:r>
            <a:r>
              <a:rPr kumimoji="0" lang="ru-RU" sz="14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рганизация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работы по анализу результатов диагностик, разработки ИОМ, планированию методической работы в районах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ф</a:t>
            </a:r>
            <a:r>
              <a:rPr kumimoji="0" lang="ru-RU" sz="14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ормирование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отчетности и учета деятельности региональных методистов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формирование и ведение базы лучших педагогических практик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</a:t>
            </a:r>
            <a:r>
              <a:rPr kumimoji="0" lang="ru-RU" sz="14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беспечение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ознакомления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региональных методистов 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с приоритетными направлениями методической работы ФМЦ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56EA98C1-298F-403D-B331-9847335485D8}"/>
              </a:ext>
            </a:extLst>
          </p:cNvPr>
          <p:cNvCxnSpPr>
            <a:cxnSpLocks/>
          </p:cNvCxnSpPr>
          <p:nvPr/>
        </p:nvCxnSpPr>
        <p:spPr>
          <a:xfrm>
            <a:off x="3225862" y="1140417"/>
            <a:ext cx="5540149" cy="17876"/>
          </a:xfrm>
          <a:prstGeom prst="straightConnector1">
            <a:avLst/>
          </a:prstGeom>
          <a:ln>
            <a:solidFill>
              <a:srgbClr val="6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CB2435D-6826-4BBE-94F3-13E67423BB02}"/>
              </a:ext>
            </a:extLst>
          </p:cNvPr>
          <p:cNvSpPr/>
          <p:nvPr/>
        </p:nvSpPr>
        <p:spPr>
          <a:xfrm>
            <a:off x="538565" y="677007"/>
            <a:ext cx="2342982" cy="720914"/>
          </a:xfrm>
          <a:prstGeom prst="roundRect">
            <a:avLst/>
          </a:prstGeom>
          <a:solidFill>
            <a:srgbClr val="3F425A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 Narrow" panose="020B0606020202030204" pitchFamily="34" charset="0"/>
              </a:rPr>
              <a:t>Кураторы региональных методистов ЦНППМ по учебным предметам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D51F875-7EB0-4B1F-88DF-846F065A8F56}"/>
              </a:ext>
            </a:extLst>
          </p:cNvPr>
          <p:cNvSpPr/>
          <p:nvPr/>
        </p:nvSpPr>
        <p:spPr>
          <a:xfrm>
            <a:off x="5027131" y="451095"/>
            <a:ext cx="1727403" cy="540139"/>
          </a:xfrm>
          <a:prstGeom prst="roundRect">
            <a:avLst/>
          </a:prstGeom>
          <a:solidFill>
            <a:srgbClr val="3F425A"/>
          </a:solidFill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Координатор РСНМС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F1A6A12-E6F3-432C-A7AE-C07A1B637FF6}"/>
              </a:ext>
            </a:extLst>
          </p:cNvPr>
          <p:cNvCxnSpPr>
            <a:cxnSpLocks/>
          </p:cNvCxnSpPr>
          <p:nvPr/>
        </p:nvCxnSpPr>
        <p:spPr>
          <a:xfrm>
            <a:off x="2583787" y="1760307"/>
            <a:ext cx="1022296" cy="236397"/>
          </a:xfrm>
          <a:prstGeom prst="straightConnector1">
            <a:avLst/>
          </a:prstGeom>
          <a:ln>
            <a:solidFill>
              <a:srgbClr val="6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FA7EED6-846C-4995-ADAF-5AD381350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359" y="8751"/>
            <a:ext cx="1161078" cy="3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80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1003</Words>
  <Application>Microsoft Office PowerPoint</Application>
  <PresentationFormat>Широкоэкранный</PresentationFormat>
  <Paragraphs>200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Yu Gothic UI Semibold</vt:lpstr>
      <vt:lpstr>Arial</vt:lpstr>
      <vt:lpstr>Arial Narrow</vt:lpstr>
      <vt:lpstr>Calibri</vt:lpstr>
      <vt:lpstr>Calibri Light</vt:lpstr>
      <vt:lpstr>Helvetica Neue</vt:lpstr>
      <vt:lpstr>Helvetica Neue Medium</vt:lpstr>
      <vt:lpstr>Microsoft Sans Serif</vt:lpstr>
      <vt:lpstr>Phenomena</vt:lpstr>
      <vt:lpstr>Phenomena Bold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LenovoYoga</dc:creator>
  <cp:lastModifiedBy>Win10</cp:lastModifiedBy>
  <cp:revision>36</cp:revision>
  <dcterms:created xsi:type="dcterms:W3CDTF">2023-10-19T12:51:49Z</dcterms:created>
  <dcterms:modified xsi:type="dcterms:W3CDTF">2023-11-08T06:28:59Z</dcterms:modified>
</cp:coreProperties>
</file>